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4" d="100"/>
          <a:sy n="44" d="100"/>
        </p:scale>
        <p:origin x="1164" y="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ED1A16-DB48-4544-AB89-E1348E212D53}"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fr-FR"/>
        </a:p>
      </dgm:t>
    </dgm:pt>
    <dgm:pt modelId="{A84A1449-8666-C24F-95FE-E7F0D637CB25}">
      <dgm:prSet/>
      <dgm:spPr/>
      <dgm:t>
        <a:bodyPr/>
        <a:lstStyle/>
        <a:p>
          <a:pPr rtl="0"/>
          <a:r>
            <a:rPr lang="fr-FR" b="1" dirty="0"/>
            <a:t>Modelés et processus d’érosion</a:t>
          </a:r>
          <a:endParaRPr lang="fr-FR" dirty="0"/>
        </a:p>
      </dgm:t>
    </dgm:pt>
    <dgm:pt modelId="{FA46EA4E-D8D6-E44B-9820-9EE54D60B134}" type="parTrans" cxnId="{F13567C2-E8A2-4740-AB78-12FA6F138ECE}">
      <dgm:prSet/>
      <dgm:spPr/>
      <dgm:t>
        <a:bodyPr/>
        <a:lstStyle/>
        <a:p>
          <a:endParaRPr lang="fr-FR"/>
        </a:p>
      </dgm:t>
    </dgm:pt>
    <dgm:pt modelId="{3120EC14-72F4-3F43-8A4D-BC644E140970}" type="sibTrans" cxnId="{F13567C2-E8A2-4740-AB78-12FA6F138ECE}">
      <dgm:prSet/>
      <dgm:spPr/>
      <dgm:t>
        <a:bodyPr/>
        <a:lstStyle/>
        <a:p>
          <a:endParaRPr lang="fr-FR"/>
        </a:p>
      </dgm:t>
    </dgm:pt>
    <dgm:pt modelId="{E68518FF-1011-9F47-9441-57BE0ACA21C8}" type="pres">
      <dgm:prSet presAssocID="{93ED1A16-DB48-4544-AB89-E1348E212D53}" presName="hierChild1" presStyleCnt="0">
        <dgm:presLayoutVars>
          <dgm:orgChart val="1"/>
          <dgm:chPref val="1"/>
          <dgm:dir/>
          <dgm:animOne val="branch"/>
          <dgm:animLvl val="lvl"/>
          <dgm:resizeHandles/>
        </dgm:presLayoutVars>
      </dgm:prSet>
      <dgm:spPr/>
    </dgm:pt>
    <dgm:pt modelId="{5D9008EA-08E6-CF4E-8D5C-4ED482B6FDF0}" type="pres">
      <dgm:prSet presAssocID="{A84A1449-8666-C24F-95FE-E7F0D637CB25}" presName="hierRoot1" presStyleCnt="0">
        <dgm:presLayoutVars>
          <dgm:hierBranch val="init"/>
        </dgm:presLayoutVars>
      </dgm:prSet>
      <dgm:spPr/>
    </dgm:pt>
    <dgm:pt modelId="{E90AFA5A-9454-A549-B08E-61EBA48B1ED1}" type="pres">
      <dgm:prSet presAssocID="{A84A1449-8666-C24F-95FE-E7F0D637CB25}" presName="rootComposite1" presStyleCnt="0"/>
      <dgm:spPr/>
    </dgm:pt>
    <dgm:pt modelId="{00B8F3AA-0A16-3A44-8333-B63D9B88B77D}" type="pres">
      <dgm:prSet presAssocID="{A84A1449-8666-C24F-95FE-E7F0D637CB25}" presName="rootText1" presStyleLbl="node0" presStyleIdx="0" presStyleCnt="1" custScaleX="170135">
        <dgm:presLayoutVars>
          <dgm:chPref val="3"/>
        </dgm:presLayoutVars>
      </dgm:prSet>
      <dgm:spPr/>
    </dgm:pt>
    <dgm:pt modelId="{60B184C7-CFCB-144E-82B1-18E57B352F83}" type="pres">
      <dgm:prSet presAssocID="{A84A1449-8666-C24F-95FE-E7F0D637CB25}" presName="rootConnector1" presStyleLbl="node1" presStyleIdx="0" presStyleCnt="0"/>
      <dgm:spPr/>
    </dgm:pt>
    <dgm:pt modelId="{DCAD543A-D497-D344-9F82-456866BC8A9C}" type="pres">
      <dgm:prSet presAssocID="{A84A1449-8666-C24F-95FE-E7F0D637CB25}" presName="hierChild2" presStyleCnt="0"/>
      <dgm:spPr/>
    </dgm:pt>
    <dgm:pt modelId="{E1B3B956-7EEF-E547-BD80-0653B2B6DAD2}" type="pres">
      <dgm:prSet presAssocID="{A84A1449-8666-C24F-95FE-E7F0D637CB25}" presName="hierChild3" presStyleCnt="0"/>
      <dgm:spPr/>
    </dgm:pt>
  </dgm:ptLst>
  <dgm:cxnLst>
    <dgm:cxn modelId="{BF77CE12-1EC2-4F8C-9FDF-DF358D5DBBA2}" type="presOf" srcId="{93ED1A16-DB48-4544-AB89-E1348E212D53}" destId="{E68518FF-1011-9F47-9441-57BE0ACA21C8}" srcOrd="0" destOrd="0" presId="urn:microsoft.com/office/officeart/2005/8/layout/orgChart1"/>
    <dgm:cxn modelId="{B9A9D42D-C576-4650-B0A3-EF116E529F7D}" type="presOf" srcId="{A84A1449-8666-C24F-95FE-E7F0D637CB25}" destId="{60B184C7-CFCB-144E-82B1-18E57B352F83}" srcOrd="1" destOrd="0" presId="urn:microsoft.com/office/officeart/2005/8/layout/orgChart1"/>
    <dgm:cxn modelId="{F13567C2-E8A2-4740-AB78-12FA6F138ECE}" srcId="{93ED1A16-DB48-4544-AB89-E1348E212D53}" destId="{A84A1449-8666-C24F-95FE-E7F0D637CB25}" srcOrd="0" destOrd="0" parTransId="{FA46EA4E-D8D6-E44B-9820-9EE54D60B134}" sibTransId="{3120EC14-72F4-3F43-8A4D-BC644E140970}"/>
    <dgm:cxn modelId="{6EC57EE0-3AB2-4DE2-A386-406792B878A3}" type="presOf" srcId="{A84A1449-8666-C24F-95FE-E7F0D637CB25}" destId="{00B8F3AA-0A16-3A44-8333-B63D9B88B77D}" srcOrd="0" destOrd="0" presId="urn:microsoft.com/office/officeart/2005/8/layout/orgChart1"/>
    <dgm:cxn modelId="{6689274C-5F7B-42CB-958A-051633F59DEE}" type="presParOf" srcId="{E68518FF-1011-9F47-9441-57BE0ACA21C8}" destId="{5D9008EA-08E6-CF4E-8D5C-4ED482B6FDF0}" srcOrd="0" destOrd="0" presId="urn:microsoft.com/office/officeart/2005/8/layout/orgChart1"/>
    <dgm:cxn modelId="{001DAC59-D663-49B1-B43B-E9D1A2067671}" type="presParOf" srcId="{5D9008EA-08E6-CF4E-8D5C-4ED482B6FDF0}" destId="{E90AFA5A-9454-A549-B08E-61EBA48B1ED1}" srcOrd="0" destOrd="0" presId="urn:microsoft.com/office/officeart/2005/8/layout/orgChart1"/>
    <dgm:cxn modelId="{81BA194F-ED08-4E7B-9B4E-9057BB55D0E0}" type="presParOf" srcId="{E90AFA5A-9454-A549-B08E-61EBA48B1ED1}" destId="{00B8F3AA-0A16-3A44-8333-B63D9B88B77D}" srcOrd="0" destOrd="0" presId="urn:microsoft.com/office/officeart/2005/8/layout/orgChart1"/>
    <dgm:cxn modelId="{5C7B5AF9-36B7-4888-AC3E-D5C021F582FE}" type="presParOf" srcId="{E90AFA5A-9454-A549-B08E-61EBA48B1ED1}" destId="{60B184C7-CFCB-144E-82B1-18E57B352F83}" srcOrd="1" destOrd="0" presId="urn:microsoft.com/office/officeart/2005/8/layout/orgChart1"/>
    <dgm:cxn modelId="{2D689BEB-AB77-48D4-BA41-329D8BD78B39}" type="presParOf" srcId="{5D9008EA-08E6-CF4E-8D5C-4ED482B6FDF0}" destId="{DCAD543A-D497-D344-9F82-456866BC8A9C}" srcOrd="1" destOrd="0" presId="urn:microsoft.com/office/officeart/2005/8/layout/orgChart1"/>
    <dgm:cxn modelId="{1AF4A45C-CDC7-4B0E-A323-013CA2027AE6}" type="presParOf" srcId="{5D9008EA-08E6-CF4E-8D5C-4ED482B6FDF0}" destId="{E1B3B956-7EEF-E547-BD80-0653B2B6DAD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ED1A16-DB48-4544-AB89-E1348E212D53}" type="doc">
      <dgm:prSet loTypeId="urn:microsoft.com/office/officeart/2005/8/layout/orgChart1" loCatId="" qsTypeId="urn:microsoft.com/office/officeart/2005/8/quickstyle/3D3" qsCatId="3D" csTypeId="urn:microsoft.com/office/officeart/2005/8/colors/colorful3" csCatId="colorful" phldr="1"/>
      <dgm:spPr/>
      <dgm:t>
        <a:bodyPr/>
        <a:lstStyle/>
        <a:p>
          <a:endParaRPr lang="fr-FR"/>
        </a:p>
      </dgm:t>
    </dgm:pt>
    <dgm:pt modelId="{A84A1449-8666-C24F-95FE-E7F0D637CB25}">
      <dgm:prSet/>
      <dgm:spPr/>
      <dgm:t>
        <a:bodyPr/>
        <a:lstStyle/>
        <a:p>
          <a:pPr rtl="0"/>
          <a:r>
            <a:rPr lang="fr-FR" b="1" dirty="0"/>
            <a:t>Modelés et processus d’érosion</a:t>
          </a:r>
          <a:endParaRPr lang="fr-FR" dirty="0"/>
        </a:p>
      </dgm:t>
    </dgm:pt>
    <dgm:pt modelId="{FA46EA4E-D8D6-E44B-9820-9EE54D60B134}" type="parTrans" cxnId="{F13567C2-E8A2-4740-AB78-12FA6F138ECE}">
      <dgm:prSet/>
      <dgm:spPr/>
      <dgm:t>
        <a:bodyPr/>
        <a:lstStyle/>
        <a:p>
          <a:endParaRPr lang="fr-FR"/>
        </a:p>
      </dgm:t>
    </dgm:pt>
    <dgm:pt modelId="{3120EC14-72F4-3F43-8A4D-BC644E140970}" type="sibTrans" cxnId="{F13567C2-E8A2-4740-AB78-12FA6F138ECE}">
      <dgm:prSet/>
      <dgm:spPr/>
      <dgm:t>
        <a:bodyPr/>
        <a:lstStyle/>
        <a:p>
          <a:endParaRPr lang="fr-FR"/>
        </a:p>
      </dgm:t>
    </dgm:pt>
    <dgm:pt modelId="{BADF4C82-03F3-654C-92D8-B4D7E2786B87}">
      <dgm:prSet/>
      <dgm:spPr/>
      <dgm:t>
        <a:bodyPr/>
        <a:lstStyle/>
        <a:p>
          <a:pPr rtl="0"/>
          <a:r>
            <a:rPr lang="fr-FR" dirty="0"/>
            <a:t>Modelés et processus d’érosion liés au vent</a:t>
          </a:r>
        </a:p>
      </dgm:t>
    </dgm:pt>
    <dgm:pt modelId="{9B516E24-C95A-0B46-A2C8-19BBE791243B}" type="parTrans" cxnId="{7DC2C473-80A8-6F4A-9ABB-213F4906A1B8}">
      <dgm:prSet/>
      <dgm:spPr/>
      <dgm:t>
        <a:bodyPr/>
        <a:lstStyle/>
        <a:p>
          <a:endParaRPr lang="fr-FR"/>
        </a:p>
      </dgm:t>
    </dgm:pt>
    <dgm:pt modelId="{18CAE8C1-C6C7-0144-809C-950196A889EE}" type="sibTrans" cxnId="{7DC2C473-80A8-6F4A-9ABB-213F4906A1B8}">
      <dgm:prSet/>
      <dgm:spPr/>
      <dgm:t>
        <a:bodyPr/>
        <a:lstStyle/>
        <a:p>
          <a:endParaRPr lang="fr-FR"/>
        </a:p>
      </dgm:t>
    </dgm:pt>
    <dgm:pt modelId="{2C83D546-5279-AB46-8C80-37C1BC5109B7}">
      <dgm:prSet/>
      <dgm:spPr/>
      <dgm:t>
        <a:bodyPr/>
        <a:lstStyle/>
        <a:p>
          <a:pPr rtl="0"/>
          <a:r>
            <a:rPr lang="fr-FR" dirty="0"/>
            <a:t>Modelés et </a:t>
          </a:r>
          <a:r>
            <a:rPr lang="fr-FR" b="1" dirty="0"/>
            <a:t>processus d’érosion liés à l’eau</a:t>
          </a:r>
          <a:endParaRPr lang="fr-FR" dirty="0"/>
        </a:p>
      </dgm:t>
    </dgm:pt>
    <dgm:pt modelId="{67604897-53CC-C44E-8EA3-75B38736C064}" type="parTrans" cxnId="{B9A4E45B-ADE3-8746-B4CA-2F33CB799E0B}">
      <dgm:prSet/>
      <dgm:spPr/>
      <dgm:t>
        <a:bodyPr/>
        <a:lstStyle/>
        <a:p>
          <a:endParaRPr lang="fr-FR"/>
        </a:p>
      </dgm:t>
    </dgm:pt>
    <dgm:pt modelId="{133C6576-D89A-A744-9B29-B0FA016BFA60}" type="sibTrans" cxnId="{B9A4E45B-ADE3-8746-B4CA-2F33CB799E0B}">
      <dgm:prSet/>
      <dgm:spPr/>
      <dgm:t>
        <a:bodyPr/>
        <a:lstStyle/>
        <a:p>
          <a:endParaRPr lang="fr-FR"/>
        </a:p>
      </dgm:t>
    </dgm:pt>
    <dgm:pt modelId="{E68518FF-1011-9F47-9441-57BE0ACA21C8}" type="pres">
      <dgm:prSet presAssocID="{93ED1A16-DB48-4544-AB89-E1348E212D53}" presName="hierChild1" presStyleCnt="0">
        <dgm:presLayoutVars>
          <dgm:orgChart val="1"/>
          <dgm:chPref val="1"/>
          <dgm:dir/>
          <dgm:animOne val="branch"/>
          <dgm:animLvl val="lvl"/>
          <dgm:resizeHandles/>
        </dgm:presLayoutVars>
      </dgm:prSet>
      <dgm:spPr/>
    </dgm:pt>
    <dgm:pt modelId="{5D9008EA-08E6-CF4E-8D5C-4ED482B6FDF0}" type="pres">
      <dgm:prSet presAssocID="{A84A1449-8666-C24F-95FE-E7F0D637CB25}" presName="hierRoot1" presStyleCnt="0">
        <dgm:presLayoutVars>
          <dgm:hierBranch val="init"/>
        </dgm:presLayoutVars>
      </dgm:prSet>
      <dgm:spPr/>
    </dgm:pt>
    <dgm:pt modelId="{E90AFA5A-9454-A549-B08E-61EBA48B1ED1}" type="pres">
      <dgm:prSet presAssocID="{A84A1449-8666-C24F-95FE-E7F0D637CB25}" presName="rootComposite1" presStyleCnt="0"/>
      <dgm:spPr/>
    </dgm:pt>
    <dgm:pt modelId="{00B8F3AA-0A16-3A44-8333-B63D9B88B77D}" type="pres">
      <dgm:prSet presAssocID="{A84A1449-8666-C24F-95FE-E7F0D637CB25}" presName="rootText1" presStyleLbl="node0" presStyleIdx="0" presStyleCnt="1" custScaleX="238509">
        <dgm:presLayoutVars>
          <dgm:chPref val="3"/>
        </dgm:presLayoutVars>
      </dgm:prSet>
      <dgm:spPr/>
    </dgm:pt>
    <dgm:pt modelId="{60B184C7-CFCB-144E-82B1-18E57B352F83}" type="pres">
      <dgm:prSet presAssocID="{A84A1449-8666-C24F-95FE-E7F0D637CB25}" presName="rootConnector1" presStyleLbl="node1" presStyleIdx="0" presStyleCnt="0"/>
      <dgm:spPr/>
    </dgm:pt>
    <dgm:pt modelId="{DCAD543A-D497-D344-9F82-456866BC8A9C}" type="pres">
      <dgm:prSet presAssocID="{A84A1449-8666-C24F-95FE-E7F0D637CB25}" presName="hierChild2" presStyleCnt="0"/>
      <dgm:spPr/>
    </dgm:pt>
    <dgm:pt modelId="{E06D72B7-2BCC-2C48-B85B-DE5FA8B3E141}" type="pres">
      <dgm:prSet presAssocID="{9B516E24-C95A-0B46-A2C8-19BBE791243B}" presName="Name37" presStyleLbl="parChTrans1D2" presStyleIdx="0" presStyleCnt="2"/>
      <dgm:spPr/>
    </dgm:pt>
    <dgm:pt modelId="{72330902-95F6-7C47-8F53-2FCEA71874A1}" type="pres">
      <dgm:prSet presAssocID="{BADF4C82-03F3-654C-92D8-B4D7E2786B87}" presName="hierRoot2" presStyleCnt="0">
        <dgm:presLayoutVars>
          <dgm:hierBranch val="init"/>
        </dgm:presLayoutVars>
      </dgm:prSet>
      <dgm:spPr/>
    </dgm:pt>
    <dgm:pt modelId="{B91A88A9-629D-BE42-80D6-18869A9D5FCC}" type="pres">
      <dgm:prSet presAssocID="{BADF4C82-03F3-654C-92D8-B4D7E2786B87}" presName="rootComposite" presStyleCnt="0"/>
      <dgm:spPr/>
    </dgm:pt>
    <dgm:pt modelId="{36749604-9E2A-8E4E-B6A2-DFB4F9B09B41}" type="pres">
      <dgm:prSet presAssocID="{BADF4C82-03F3-654C-92D8-B4D7E2786B87}" presName="rootText" presStyleLbl="node2" presStyleIdx="0" presStyleCnt="2">
        <dgm:presLayoutVars>
          <dgm:chPref val="3"/>
        </dgm:presLayoutVars>
      </dgm:prSet>
      <dgm:spPr/>
    </dgm:pt>
    <dgm:pt modelId="{A746F97B-5BAC-AD49-9070-B74B004928EC}" type="pres">
      <dgm:prSet presAssocID="{BADF4C82-03F3-654C-92D8-B4D7E2786B87}" presName="rootConnector" presStyleLbl="node2" presStyleIdx="0" presStyleCnt="2"/>
      <dgm:spPr/>
    </dgm:pt>
    <dgm:pt modelId="{199AE9B5-FDA4-1448-84C6-BDA2CB9499B0}" type="pres">
      <dgm:prSet presAssocID="{BADF4C82-03F3-654C-92D8-B4D7E2786B87}" presName="hierChild4" presStyleCnt="0"/>
      <dgm:spPr/>
    </dgm:pt>
    <dgm:pt modelId="{17DDE88F-4226-E646-9F74-F779350F98A2}" type="pres">
      <dgm:prSet presAssocID="{BADF4C82-03F3-654C-92D8-B4D7E2786B87}" presName="hierChild5" presStyleCnt="0"/>
      <dgm:spPr/>
    </dgm:pt>
    <dgm:pt modelId="{B12F769F-5F3B-1D47-982D-6AC12004DC82}" type="pres">
      <dgm:prSet presAssocID="{67604897-53CC-C44E-8EA3-75B38736C064}" presName="Name37" presStyleLbl="parChTrans1D2" presStyleIdx="1" presStyleCnt="2"/>
      <dgm:spPr/>
    </dgm:pt>
    <dgm:pt modelId="{367C5BEF-BFBC-C34C-A126-F0F28C546132}" type="pres">
      <dgm:prSet presAssocID="{2C83D546-5279-AB46-8C80-37C1BC5109B7}" presName="hierRoot2" presStyleCnt="0">
        <dgm:presLayoutVars>
          <dgm:hierBranch val="init"/>
        </dgm:presLayoutVars>
      </dgm:prSet>
      <dgm:spPr/>
    </dgm:pt>
    <dgm:pt modelId="{D5587561-F98A-3544-A23A-E3E0D0A5F294}" type="pres">
      <dgm:prSet presAssocID="{2C83D546-5279-AB46-8C80-37C1BC5109B7}" presName="rootComposite" presStyleCnt="0"/>
      <dgm:spPr/>
    </dgm:pt>
    <dgm:pt modelId="{9783430A-B9DE-314E-8D31-A0374EDB409D}" type="pres">
      <dgm:prSet presAssocID="{2C83D546-5279-AB46-8C80-37C1BC5109B7}" presName="rootText" presStyleLbl="node2" presStyleIdx="1" presStyleCnt="2">
        <dgm:presLayoutVars>
          <dgm:chPref val="3"/>
        </dgm:presLayoutVars>
      </dgm:prSet>
      <dgm:spPr/>
    </dgm:pt>
    <dgm:pt modelId="{01E90694-5DF5-E14F-BE0F-D53738134F5A}" type="pres">
      <dgm:prSet presAssocID="{2C83D546-5279-AB46-8C80-37C1BC5109B7}" presName="rootConnector" presStyleLbl="node2" presStyleIdx="1" presStyleCnt="2"/>
      <dgm:spPr/>
    </dgm:pt>
    <dgm:pt modelId="{4F853A61-14E1-D249-B7B0-E76FC52A9F1F}" type="pres">
      <dgm:prSet presAssocID="{2C83D546-5279-AB46-8C80-37C1BC5109B7}" presName="hierChild4" presStyleCnt="0"/>
      <dgm:spPr/>
    </dgm:pt>
    <dgm:pt modelId="{8F0BD6CA-B89C-9A4C-99A2-ACD9B820FBB7}" type="pres">
      <dgm:prSet presAssocID="{2C83D546-5279-AB46-8C80-37C1BC5109B7}" presName="hierChild5" presStyleCnt="0"/>
      <dgm:spPr/>
    </dgm:pt>
    <dgm:pt modelId="{E1B3B956-7EEF-E547-BD80-0653B2B6DAD2}" type="pres">
      <dgm:prSet presAssocID="{A84A1449-8666-C24F-95FE-E7F0D637CB25}" presName="hierChild3" presStyleCnt="0"/>
      <dgm:spPr/>
    </dgm:pt>
  </dgm:ptLst>
  <dgm:cxnLst>
    <dgm:cxn modelId="{11FA5A06-D20A-49C8-A5EE-346215964DDD}" type="presOf" srcId="{A84A1449-8666-C24F-95FE-E7F0D637CB25}" destId="{00B8F3AA-0A16-3A44-8333-B63D9B88B77D}" srcOrd="0" destOrd="0" presId="urn:microsoft.com/office/officeart/2005/8/layout/orgChart1"/>
    <dgm:cxn modelId="{1521F006-3919-42A1-BA24-DBA5D94CD41C}" type="presOf" srcId="{9B516E24-C95A-0B46-A2C8-19BBE791243B}" destId="{E06D72B7-2BCC-2C48-B85B-DE5FA8B3E141}" srcOrd="0" destOrd="0" presId="urn:microsoft.com/office/officeart/2005/8/layout/orgChart1"/>
    <dgm:cxn modelId="{3B18AD18-7B68-47ED-8F79-364D4BAD7E6E}" type="presOf" srcId="{BADF4C82-03F3-654C-92D8-B4D7E2786B87}" destId="{A746F97B-5BAC-AD49-9070-B74B004928EC}" srcOrd="1" destOrd="0" presId="urn:microsoft.com/office/officeart/2005/8/layout/orgChart1"/>
    <dgm:cxn modelId="{B9A4E45B-ADE3-8746-B4CA-2F33CB799E0B}" srcId="{A84A1449-8666-C24F-95FE-E7F0D637CB25}" destId="{2C83D546-5279-AB46-8C80-37C1BC5109B7}" srcOrd="1" destOrd="0" parTransId="{67604897-53CC-C44E-8EA3-75B38736C064}" sibTransId="{133C6576-D89A-A744-9B29-B0FA016BFA60}"/>
    <dgm:cxn modelId="{4D6EC165-C0D1-4EEF-8E1D-F5E77ED6091B}" type="presOf" srcId="{2C83D546-5279-AB46-8C80-37C1BC5109B7}" destId="{01E90694-5DF5-E14F-BE0F-D53738134F5A}" srcOrd="1" destOrd="0" presId="urn:microsoft.com/office/officeart/2005/8/layout/orgChart1"/>
    <dgm:cxn modelId="{7DC2C473-80A8-6F4A-9ABB-213F4906A1B8}" srcId="{A84A1449-8666-C24F-95FE-E7F0D637CB25}" destId="{BADF4C82-03F3-654C-92D8-B4D7E2786B87}" srcOrd="0" destOrd="0" parTransId="{9B516E24-C95A-0B46-A2C8-19BBE791243B}" sibTransId="{18CAE8C1-C6C7-0144-809C-950196A889EE}"/>
    <dgm:cxn modelId="{A2B0F27B-2061-4044-B0C0-F06F35160C43}" type="presOf" srcId="{93ED1A16-DB48-4544-AB89-E1348E212D53}" destId="{E68518FF-1011-9F47-9441-57BE0ACA21C8}" srcOrd="0" destOrd="0" presId="urn:microsoft.com/office/officeart/2005/8/layout/orgChart1"/>
    <dgm:cxn modelId="{D6DE0188-92EB-4C12-BEA7-A56B9FD59A49}" type="presOf" srcId="{A84A1449-8666-C24F-95FE-E7F0D637CB25}" destId="{60B184C7-CFCB-144E-82B1-18E57B352F83}" srcOrd="1" destOrd="0" presId="urn:microsoft.com/office/officeart/2005/8/layout/orgChart1"/>
    <dgm:cxn modelId="{DF0509A2-D280-4EB9-98AA-CD53F763A7E8}" type="presOf" srcId="{2C83D546-5279-AB46-8C80-37C1BC5109B7}" destId="{9783430A-B9DE-314E-8D31-A0374EDB409D}" srcOrd="0" destOrd="0" presId="urn:microsoft.com/office/officeart/2005/8/layout/orgChart1"/>
    <dgm:cxn modelId="{F13567C2-E8A2-4740-AB78-12FA6F138ECE}" srcId="{93ED1A16-DB48-4544-AB89-E1348E212D53}" destId="{A84A1449-8666-C24F-95FE-E7F0D637CB25}" srcOrd="0" destOrd="0" parTransId="{FA46EA4E-D8D6-E44B-9820-9EE54D60B134}" sibTransId="{3120EC14-72F4-3F43-8A4D-BC644E140970}"/>
    <dgm:cxn modelId="{D99061CC-B589-4ABE-B779-124493C7D4E6}" type="presOf" srcId="{67604897-53CC-C44E-8EA3-75B38736C064}" destId="{B12F769F-5F3B-1D47-982D-6AC12004DC82}" srcOrd="0" destOrd="0" presId="urn:microsoft.com/office/officeart/2005/8/layout/orgChart1"/>
    <dgm:cxn modelId="{085E56D4-2A3D-465F-BD20-A0D792DF9E0D}" type="presOf" srcId="{BADF4C82-03F3-654C-92D8-B4D7E2786B87}" destId="{36749604-9E2A-8E4E-B6A2-DFB4F9B09B41}" srcOrd="0" destOrd="0" presId="urn:microsoft.com/office/officeart/2005/8/layout/orgChart1"/>
    <dgm:cxn modelId="{490540C3-1BE1-4671-ACD6-7F61C243396D}" type="presParOf" srcId="{E68518FF-1011-9F47-9441-57BE0ACA21C8}" destId="{5D9008EA-08E6-CF4E-8D5C-4ED482B6FDF0}" srcOrd="0" destOrd="0" presId="urn:microsoft.com/office/officeart/2005/8/layout/orgChart1"/>
    <dgm:cxn modelId="{43FB7017-5CFA-4A7E-AB9B-F1F4E4A04FC2}" type="presParOf" srcId="{5D9008EA-08E6-CF4E-8D5C-4ED482B6FDF0}" destId="{E90AFA5A-9454-A549-B08E-61EBA48B1ED1}" srcOrd="0" destOrd="0" presId="urn:microsoft.com/office/officeart/2005/8/layout/orgChart1"/>
    <dgm:cxn modelId="{E49909DF-7E0A-4E9E-B5C2-E6299B794543}" type="presParOf" srcId="{E90AFA5A-9454-A549-B08E-61EBA48B1ED1}" destId="{00B8F3AA-0A16-3A44-8333-B63D9B88B77D}" srcOrd="0" destOrd="0" presId="urn:microsoft.com/office/officeart/2005/8/layout/orgChart1"/>
    <dgm:cxn modelId="{78751B86-1200-4A89-BEAE-9F36D59A75E1}" type="presParOf" srcId="{E90AFA5A-9454-A549-B08E-61EBA48B1ED1}" destId="{60B184C7-CFCB-144E-82B1-18E57B352F83}" srcOrd="1" destOrd="0" presId="urn:microsoft.com/office/officeart/2005/8/layout/orgChart1"/>
    <dgm:cxn modelId="{E0743B99-FA9B-459F-A790-A21287BD74A1}" type="presParOf" srcId="{5D9008EA-08E6-CF4E-8D5C-4ED482B6FDF0}" destId="{DCAD543A-D497-D344-9F82-456866BC8A9C}" srcOrd="1" destOrd="0" presId="urn:microsoft.com/office/officeart/2005/8/layout/orgChart1"/>
    <dgm:cxn modelId="{863FBC6D-633C-4B63-A8F3-5451E7A2DBF9}" type="presParOf" srcId="{DCAD543A-D497-D344-9F82-456866BC8A9C}" destId="{E06D72B7-2BCC-2C48-B85B-DE5FA8B3E141}" srcOrd="0" destOrd="0" presId="urn:microsoft.com/office/officeart/2005/8/layout/orgChart1"/>
    <dgm:cxn modelId="{98C2FEBD-6016-46DE-9AED-234B89AF867C}" type="presParOf" srcId="{DCAD543A-D497-D344-9F82-456866BC8A9C}" destId="{72330902-95F6-7C47-8F53-2FCEA71874A1}" srcOrd="1" destOrd="0" presId="urn:microsoft.com/office/officeart/2005/8/layout/orgChart1"/>
    <dgm:cxn modelId="{BA880ECD-C069-4732-9DEC-3C4CD48E7AE5}" type="presParOf" srcId="{72330902-95F6-7C47-8F53-2FCEA71874A1}" destId="{B91A88A9-629D-BE42-80D6-18869A9D5FCC}" srcOrd="0" destOrd="0" presId="urn:microsoft.com/office/officeart/2005/8/layout/orgChart1"/>
    <dgm:cxn modelId="{DBB10387-39B2-4369-90DA-4CC0CF1FDFC6}" type="presParOf" srcId="{B91A88A9-629D-BE42-80D6-18869A9D5FCC}" destId="{36749604-9E2A-8E4E-B6A2-DFB4F9B09B41}" srcOrd="0" destOrd="0" presId="urn:microsoft.com/office/officeart/2005/8/layout/orgChart1"/>
    <dgm:cxn modelId="{8E128416-7AC6-43E3-BCA8-F78891509033}" type="presParOf" srcId="{B91A88A9-629D-BE42-80D6-18869A9D5FCC}" destId="{A746F97B-5BAC-AD49-9070-B74B004928EC}" srcOrd="1" destOrd="0" presId="urn:microsoft.com/office/officeart/2005/8/layout/orgChart1"/>
    <dgm:cxn modelId="{F54D9FE8-39FE-4CD5-9A41-1930CBF34952}" type="presParOf" srcId="{72330902-95F6-7C47-8F53-2FCEA71874A1}" destId="{199AE9B5-FDA4-1448-84C6-BDA2CB9499B0}" srcOrd="1" destOrd="0" presId="urn:microsoft.com/office/officeart/2005/8/layout/orgChart1"/>
    <dgm:cxn modelId="{31C63F31-0C59-4F0D-9712-E5906EA2661B}" type="presParOf" srcId="{72330902-95F6-7C47-8F53-2FCEA71874A1}" destId="{17DDE88F-4226-E646-9F74-F779350F98A2}" srcOrd="2" destOrd="0" presId="urn:microsoft.com/office/officeart/2005/8/layout/orgChart1"/>
    <dgm:cxn modelId="{297A85AC-A490-4D20-A752-06CBD667D5F4}" type="presParOf" srcId="{DCAD543A-D497-D344-9F82-456866BC8A9C}" destId="{B12F769F-5F3B-1D47-982D-6AC12004DC82}" srcOrd="2" destOrd="0" presId="urn:microsoft.com/office/officeart/2005/8/layout/orgChart1"/>
    <dgm:cxn modelId="{10571B4A-ACB0-4F76-BE3B-6F8C0CE0AAAC}" type="presParOf" srcId="{DCAD543A-D497-D344-9F82-456866BC8A9C}" destId="{367C5BEF-BFBC-C34C-A126-F0F28C546132}" srcOrd="3" destOrd="0" presId="urn:microsoft.com/office/officeart/2005/8/layout/orgChart1"/>
    <dgm:cxn modelId="{06516AA8-2A38-4272-AB1A-3D87C48E5A48}" type="presParOf" srcId="{367C5BEF-BFBC-C34C-A126-F0F28C546132}" destId="{D5587561-F98A-3544-A23A-E3E0D0A5F294}" srcOrd="0" destOrd="0" presId="urn:microsoft.com/office/officeart/2005/8/layout/orgChart1"/>
    <dgm:cxn modelId="{CD7638DC-134E-4A88-972A-C444EFD5C8AB}" type="presParOf" srcId="{D5587561-F98A-3544-A23A-E3E0D0A5F294}" destId="{9783430A-B9DE-314E-8D31-A0374EDB409D}" srcOrd="0" destOrd="0" presId="urn:microsoft.com/office/officeart/2005/8/layout/orgChart1"/>
    <dgm:cxn modelId="{BB1ACEBC-EED5-4CE8-BCC9-DB830D0F9D28}" type="presParOf" srcId="{D5587561-F98A-3544-A23A-E3E0D0A5F294}" destId="{01E90694-5DF5-E14F-BE0F-D53738134F5A}" srcOrd="1" destOrd="0" presId="urn:microsoft.com/office/officeart/2005/8/layout/orgChart1"/>
    <dgm:cxn modelId="{6C8493D4-9AB1-419C-828B-A19378494CBB}" type="presParOf" srcId="{367C5BEF-BFBC-C34C-A126-F0F28C546132}" destId="{4F853A61-14E1-D249-B7B0-E76FC52A9F1F}" srcOrd="1" destOrd="0" presId="urn:microsoft.com/office/officeart/2005/8/layout/orgChart1"/>
    <dgm:cxn modelId="{B44DF967-64E6-474B-B182-07A669D72B06}" type="presParOf" srcId="{367C5BEF-BFBC-C34C-A126-F0F28C546132}" destId="{8F0BD6CA-B89C-9A4C-99A2-ACD9B820FBB7}" srcOrd="2" destOrd="0" presId="urn:microsoft.com/office/officeart/2005/8/layout/orgChart1"/>
    <dgm:cxn modelId="{987C02F3-6FBD-42AE-9E95-A1047EEF5131}" type="presParOf" srcId="{5D9008EA-08E6-CF4E-8D5C-4ED482B6FDF0}" destId="{E1B3B956-7EEF-E547-BD80-0653B2B6DAD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ED1A16-DB48-4544-AB89-E1348E212D53}" type="doc">
      <dgm:prSet loTypeId="urn:microsoft.com/office/officeart/2005/8/layout/orgChart1" loCatId="" qsTypeId="urn:microsoft.com/office/officeart/2005/8/quickstyle/3D3" qsCatId="3D" csTypeId="urn:microsoft.com/office/officeart/2005/8/colors/colorful3" csCatId="colorful" phldr="1"/>
      <dgm:spPr/>
      <dgm:t>
        <a:bodyPr/>
        <a:lstStyle/>
        <a:p>
          <a:endParaRPr lang="fr-FR"/>
        </a:p>
      </dgm:t>
    </dgm:pt>
    <dgm:pt modelId="{A84A1449-8666-C24F-95FE-E7F0D637CB25}">
      <dgm:prSet/>
      <dgm:spPr/>
      <dgm:t>
        <a:bodyPr/>
        <a:lstStyle/>
        <a:p>
          <a:pPr rtl="0"/>
          <a:r>
            <a:rPr lang="fr-FR" b="1" dirty="0"/>
            <a:t> I ) Modelés et processus d’érosion liés au vent</a:t>
          </a:r>
          <a:endParaRPr lang="fr-FR" dirty="0"/>
        </a:p>
      </dgm:t>
    </dgm:pt>
    <dgm:pt modelId="{FA46EA4E-D8D6-E44B-9820-9EE54D60B134}" type="parTrans" cxnId="{F13567C2-E8A2-4740-AB78-12FA6F138ECE}">
      <dgm:prSet/>
      <dgm:spPr/>
      <dgm:t>
        <a:bodyPr/>
        <a:lstStyle/>
        <a:p>
          <a:endParaRPr lang="fr-FR"/>
        </a:p>
      </dgm:t>
    </dgm:pt>
    <dgm:pt modelId="{3120EC14-72F4-3F43-8A4D-BC644E140970}" type="sibTrans" cxnId="{F13567C2-E8A2-4740-AB78-12FA6F138ECE}">
      <dgm:prSet/>
      <dgm:spPr/>
      <dgm:t>
        <a:bodyPr/>
        <a:lstStyle/>
        <a:p>
          <a:endParaRPr lang="fr-FR"/>
        </a:p>
      </dgm:t>
    </dgm:pt>
    <dgm:pt modelId="{E68518FF-1011-9F47-9441-57BE0ACA21C8}" type="pres">
      <dgm:prSet presAssocID="{93ED1A16-DB48-4544-AB89-E1348E212D53}" presName="hierChild1" presStyleCnt="0">
        <dgm:presLayoutVars>
          <dgm:orgChart val="1"/>
          <dgm:chPref val="1"/>
          <dgm:dir/>
          <dgm:animOne val="branch"/>
          <dgm:animLvl val="lvl"/>
          <dgm:resizeHandles/>
        </dgm:presLayoutVars>
      </dgm:prSet>
      <dgm:spPr/>
    </dgm:pt>
    <dgm:pt modelId="{5D9008EA-08E6-CF4E-8D5C-4ED482B6FDF0}" type="pres">
      <dgm:prSet presAssocID="{A84A1449-8666-C24F-95FE-E7F0D637CB25}" presName="hierRoot1" presStyleCnt="0">
        <dgm:presLayoutVars>
          <dgm:hierBranch val="init"/>
        </dgm:presLayoutVars>
      </dgm:prSet>
      <dgm:spPr/>
    </dgm:pt>
    <dgm:pt modelId="{E90AFA5A-9454-A549-B08E-61EBA48B1ED1}" type="pres">
      <dgm:prSet presAssocID="{A84A1449-8666-C24F-95FE-E7F0D637CB25}" presName="rootComposite1" presStyleCnt="0"/>
      <dgm:spPr/>
    </dgm:pt>
    <dgm:pt modelId="{00B8F3AA-0A16-3A44-8333-B63D9B88B77D}" type="pres">
      <dgm:prSet presAssocID="{A84A1449-8666-C24F-95FE-E7F0D637CB25}" presName="rootText1" presStyleLbl="node0" presStyleIdx="0" presStyleCnt="1" custScaleX="238509">
        <dgm:presLayoutVars>
          <dgm:chPref val="3"/>
        </dgm:presLayoutVars>
      </dgm:prSet>
      <dgm:spPr/>
    </dgm:pt>
    <dgm:pt modelId="{60B184C7-CFCB-144E-82B1-18E57B352F83}" type="pres">
      <dgm:prSet presAssocID="{A84A1449-8666-C24F-95FE-E7F0D637CB25}" presName="rootConnector1" presStyleLbl="node1" presStyleIdx="0" presStyleCnt="0"/>
      <dgm:spPr/>
    </dgm:pt>
    <dgm:pt modelId="{DCAD543A-D497-D344-9F82-456866BC8A9C}" type="pres">
      <dgm:prSet presAssocID="{A84A1449-8666-C24F-95FE-E7F0D637CB25}" presName="hierChild2" presStyleCnt="0"/>
      <dgm:spPr/>
    </dgm:pt>
    <dgm:pt modelId="{E1B3B956-7EEF-E547-BD80-0653B2B6DAD2}" type="pres">
      <dgm:prSet presAssocID="{A84A1449-8666-C24F-95FE-E7F0D637CB25}" presName="hierChild3" presStyleCnt="0"/>
      <dgm:spPr/>
    </dgm:pt>
  </dgm:ptLst>
  <dgm:cxnLst>
    <dgm:cxn modelId="{115E2A3A-8381-4D38-B0BE-CFEB7A81943B}" type="presOf" srcId="{A84A1449-8666-C24F-95FE-E7F0D637CB25}" destId="{00B8F3AA-0A16-3A44-8333-B63D9B88B77D}" srcOrd="0" destOrd="0" presId="urn:microsoft.com/office/officeart/2005/8/layout/orgChart1"/>
    <dgm:cxn modelId="{F13567C2-E8A2-4740-AB78-12FA6F138ECE}" srcId="{93ED1A16-DB48-4544-AB89-E1348E212D53}" destId="{A84A1449-8666-C24F-95FE-E7F0D637CB25}" srcOrd="0" destOrd="0" parTransId="{FA46EA4E-D8D6-E44B-9820-9EE54D60B134}" sibTransId="{3120EC14-72F4-3F43-8A4D-BC644E140970}"/>
    <dgm:cxn modelId="{AA4448CA-6E7E-4559-8FA1-861B21AF8031}" type="presOf" srcId="{A84A1449-8666-C24F-95FE-E7F0D637CB25}" destId="{60B184C7-CFCB-144E-82B1-18E57B352F83}" srcOrd="1" destOrd="0" presId="urn:microsoft.com/office/officeart/2005/8/layout/orgChart1"/>
    <dgm:cxn modelId="{0E34B8E5-E0A7-4B70-873F-92EA400BB170}" type="presOf" srcId="{93ED1A16-DB48-4544-AB89-E1348E212D53}" destId="{E68518FF-1011-9F47-9441-57BE0ACA21C8}" srcOrd="0" destOrd="0" presId="urn:microsoft.com/office/officeart/2005/8/layout/orgChart1"/>
    <dgm:cxn modelId="{7871F536-DF43-44C1-B163-02329797FE52}" type="presParOf" srcId="{E68518FF-1011-9F47-9441-57BE0ACA21C8}" destId="{5D9008EA-08E6-CF4E-8D5C-4ED482B6FDF0}" srcOrd="0" destOrd="0" presId="urn:microsoft.com/office/officeart/2005/8/layout/orgChart1"/>
    <dgm:cxn modelId="{438E2975-E9D7-4D47-8DE8-B3EEC3AE051A}" type="presParOf" srcId="{5D9008EA-08E6-CF4E-8D5C-4ED482B6FDF0}" destId="{E90AFA5A-9454-A549-B08E-61EBA48B1ED1}" srcOrd="0" destOrd="0" presId="urn:microsoft.com/office/officeart/2005/8/layout/orgChart1"/>
    <dgm:cxn modelId="{74087CC1-152C-4F2C-8292-E7A057CDA03C}" type="presParOf" srcId="{E90AFA5A-9454-A549-B08E-61EBA48B1ED1}" destId="{00B8F3AA-0A16-3A44-8333-B63D9B88B77D}" srcOrd="0" destOrd="0" presId="urn:microsoft.com/office/officeart/2005/8/layout/orgChart1"/>
    <dgm:cxn modelId="{2F0C810C-CE63-4712-A056-C2075FDA9357}" type="presParOf" srcId="{E90AFA5A-9454-A549-B08E-61EBA48B1ED1}" destId="{60B184C7-CFCB-144E-82B1-18E57B352F83}" srcOrd="1" destOrd="0" presId="urn:microsoft.com/office/officeart/2005/8/layout/orgChart1"/>
    <dgm:cxn modelId="{7CE81A88-6D6B-4A05-9998-F1523BE77223}" type="presParOf" srcId="{5D9008EA-08E6-CF4E-8D5C-4ED482B6FDF0}" destId="{DCAD543A-D497-D344-9F82-456866BC8A9C}" srcOrd="1" destOrd="0" presId="urn:microsoft.com/office/officeart/2005/8/layout/orgChart1"/>
    <dgm:cxn modelId="{D3DEF19A-76C9-4CF5-93BE-C20E1B20966C}" type="presParOf" srcId="{5D9008EA-08E6-CF4E-8D5C-4ED482B6FDF0}" destId="{E1B3B956-7EEF-E547-BD80-0653B2B6DAD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ED1A16-DB48-4544-AB89-E1348E212D53}" type="doc">
      <dgm:prSet loTypeId="urn:microsoft.com/office/officeart/2005/8/layout/orgChart1" loCatId="" qsTypeId="urn:microsoft.com/office/officeart/2005/8/quickstyle/3D3" qsCatId="3D" csTypeId="urn:microsoft.com/office/officeart/2005/8/colors/colorful3" csCatId="colorful" phldr="1"/>
      <dgm:spPr/>
      <dgm:t>
        <a:bodyPr/>
        <a:lstStyle/>
        <a:p>
          <a:endParaRPr lang="fr-FR"/>
        </a:p>
      </dgm:t>
    </dgm:pt>
    <dgm:pt modelId="{A84A1449-8666-C24F-95FE-E7F0D637CB25}">
      <dgm:prSet/>
      <dgm:spPr/>
      <dgm:t>
        <a:bodyPr/>
        <a:lstStyle/>
        <a:p>
          <a:pPr rtl="0"/>
          <a:r>
            <a:rPr lang="fr-FR" b="1" dirty="0"/>
            <a:t> II ) Modelés et processus d’érosion liés à l’eau</a:t>
          </a:r>
          <a:endParaRPr lang="fr-FR" dirty="0"/>
        </a:p>
      </dgm:t>
    </dgm:pt>
    <dgm:pt modelId="{FA46EA4E-D8D6-E44B-9820-9EE54D60B134}" type="parTrans" cxnId="{F13567C2-E8A2-4740-AB78-12FA6F138ECE}">
      <dgm:prSet/>
      <dgm:spPr/>
      <dgm:t>
        <a:bodyPr/>
        <a:lstStyle/>
        <a:p>
          <a:endParaRPr lang="fr-FR"/>
        </a:p>
      </dgm:t>
    </dgm:pt>
    <dgm:pt modelId="{3120EC14-72F4-3F43-8A4D-BC644E140970}" type="sibTrans" cxnId="{F13567C2-E8A2-4740-AB78-12FA6F138ECE}">
      <dgm:prSet/>
      <dgm:spPr/>
      <dgm:t>
        <a:bodyPr/>
        <a:lstStyle/>
        <a:p>
          <a:endParaRPr lang="fr-FR"/>
        </a:p>
      </dgm:t>
    </dgm:pt>
    <dgm:pt modelId="{E68518FF-1011-9F47-9441-57BE0ACA21C8}" type="pres">
      <dgm:prSet presAssocID="{93ED1A16-DB48-4544-AB89-E1348E212D53}" presName="hierChild1" presStyleCnt="0">
        <dgm:presLayoutVars>
          <dgm:orgChart val="1"/>
          <dgm:chPref val="1"/>
          <dgm:dir/>
          <dgm:animOne val="branch"/>
          <dgm:animLvl val="lvl"/>
          <dgm:resizeHandles/>
        </dgm:presLayoutVars>
      </dgm:prSet>
      <dgm:spPr/>
    </dgm:pt>
    <dgm:pt modelId="{5D9008EA-08E6-CF4E-8D5C-4ED482B6FDF0}" type="pres">
      <dgm:prSet presAssocID="{A84A1449-8666-C24F-95FE-E7F0D637CB25}" presName="hierRoot1" presStyleCnt="0">
        <dgm:presLayoutVars>
          <dgm:hierBranch val="init"/>
        </dgm:presLayoutVars>
      </dgm:prSet>
      <dgm:spPr/>
    </dgm:pt>
    <dgm:pt modelId="{E90AFA5A-9454-A549-B08E-61EBA48B1ED1}" type="pres">
      <dgm:prSet presAssocID="{A84A1449-8666-C24F-95FE-E7F0D637CB25}" presName="rootComposite1" presStyleCnt="0"/>
      <dgm:spPr/>
    </dgm:pt>
    <dgm:pt modelId="{00B8F3AA-0A16-3A44-8333-B63D9B88B77D}" type="pres">
      <dgm:prSet presAssocID="{A84A1449-8666-C24F-95FE-E7F0D637CB25}" presName="rootText1" presStyleLbl="node0" presStyleIdx="0" presStyleCnt="1" custScaleX="238509">
        <dgm:presLayoutVars>
          <dgm:chPref val="3"/>
        </dgm:presLayoutVars>
      </dgm:prSet>
      <dgm:spPr/>
    </dgm:pt>
    <dgm:pt modelId="{60B184C7-CFCB-144E-82B1-18E57B352F83}" type="pres">
      <dgm:prSet presAssocID="{A84A1449-8666-C24F-95FE-E7F0D637CB25}" presName="rootConnector1" presStyleLbl="node1" presStyleIdx="0" presStyleCnt="0"/>
      <dgm:spPr/>
    </dgm:pt>
    <dgm:pt modelId="{DCAD543A-D497-D344-9F82-456866BC8A9C}" type="pres">
      <dgm:prSet presAssocID="{A84A1449-8666-C24F-95FE-E7F0D637CB25}" presName="hierChild2" presStyleCnt="0"/>
      <dgm:spPr/>
    </dgm:pt>
    <dgm:pt modelId="{E1B3B956-7EEF-E547-BD80-0653B2B6DAD2}" type="pres">
      <dgm:prSet presAssocID="{A84A1449-8666-C24F-95FE-E7F0D637CB25}" presName="hierChild3" presStyleCnt="0"/>
      <dgm:spPr/>
    </dgm:pt>
  </dgm:ptLst>
  <dgm:cxnLst>
    <dgm:cxn modelId="{5EF73A79-712A-4119-BF33-2ABDE28F5D87}" type="presOf" srcId="{93ED1A16-DB48-4544-AB89-E1348E212D53}" destId="{E68518FF-1011-9F47-9441-57BE0ACA21C8}" srcOrd="0" destOrd="0" presId="urn:microsoft.com/office/officeart/2005/8/layout/orgChart1"/>
    <dgm:cxn modelId="{1ECAC484-E72D-454C-A98E-E06A1D85DC6C}" type="presOf" srcId="{A84A1449-8666-C24F-95FE-E7F0D637CB25}" destId="{60B184C7-CFCB-144E-82B1-18E57B352F83}" srcOrd="1" destOrd="0" presId="urn:microsoft.com/office/officeart/2005/8/layout/orgChart1"/>
    <dgm:cxn modelId="{510436B8-EA1E-42AD-B988-5A77F8CA1454}" type="presOf" srcId="{A84A1449-8666-C24F-95FE-E7F0D637CB25}" destId="{00B8F3AA-0A16-3A44-8333-B63D9B88B77D}" srcOrd="0" destOrd="0" presId="urn:microsoft.com/office/officeart/2005/8/layout/orgChart1"/>
    <dgm:cxn modelId="{F13567C2-E8A2-4740-AB78-12FA6F138ECE}" srcId="{93ED1A16-DB48-4544-AB89-E1348E212D53}" destId="{A84A1449-8666-C24F-95FE-E7F0D637CB25}" srcOrd="0" destOrd="0" parTransId="{FA46EA4E-D8D6-E44B-9820-9EE54D60B134}" sibTransId="{3120EC14-72F4-3F43-8A4D-BC644E140970}"/>
    <dgm:cxn modelId="{1F586D29-590C-4542-B360-F6C7ED89E177}" type="presParOf" srcId="{E68518FF-1011-9F47-9441-57BE0ACA21C8}" destId="{5D9008EA-08E6-CF4E-8D5C-4ED482B6FDF0}" srcOrd="0" destOrd="0" presId="urn:microsoft.com/office/officeart/2005/8/layout/orgChart1"/>
    <dgm:cxn modelId="{265F32A8-F1B9-41F4-A490-F79FA61A13EC}" type="presParOf" srcId="{5D9008EA-08E6-CF4E-8D5C-4ED482B6FDF0}" destId="{E90AFA5A-9454-A549-B08E-61EBA48B1ED1}" srcOrd="0" destOrd="0" presId="urn:microsoft.com/office/officeart/2005/8/layout/orgChart1"/>
    <dgm:cxn modelId="{2333C8A8-5F3B-4FAF-AB70-9F90450E0181}" type="presParOf" srcId="{E90AFA5A-9454-A549-B08E-61EBA48B1ED1}" destId="{00B8F3AA-0A16-3A44-8333-B63D9B88B77D}" srcOrd="0" destOrd="0" presId="urn:microsoft.com/office/officeart/2005/8/layout/orgChart1"/>
    <dgm:cxn modelId="{A04A32A7-DB9A-4A3C-87E9-D9508AF41E23}" type="presParOf" srcId="{E90AFA5A-9454-A549-B08E-61EBA48B1ED1}" destId="{60B184C7-CFCB-144E-82B1-18E57B352F83}" srcOrd="1" destOrd="0" presId="urn:microsoft.com/office/officeart/2005/8/layout/orgChart1"/>
    <dgm:cxn modelId="{72960167-F566-40A1-B90C-79091CB48E32}" type="presParOf" srcId="{5D9008EA-08E6-CF4E-8D5C-4ED482B6FDF0}" destId="{DCAD543A-D497-D344-9F82-456866BC8A9C}" srcOrd="1" destOrd="0" presId="urn:microsoft.com/office/officeart/2005/8/layout/orgChart1"/>
    <dgm:cxn modelId="{E1CB0755-B2C4-453F-9BA2-8C0B5BD4FA40}" type="presParOf" srcId="{5D9008EA-08E6-CF4E-8D5C-4ED482B6FDF0}" destId="{E1B3B956-7EEF-E547-BD80-0653B2B6DAD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0215F-8EFD-4A4C-A108-AEB9B286CAE3}" type="doc">
      <dgm:prSet loTypeId="urn:microsoft.com/office/officeart/2005/8/layout/hierarchy5" loCatId="" qsTypeId="urn:microsoft.com/office/officeart/2005/8/quickstyle/simple4" qsCatId="simple" csTypeId="urn:microsoft.com/office/officeart/2005/8/colors/accent1_2" csCatId="accent1" phldr="1"/>
      <dgm:spPr/>
      <dgm:t>
        <a:bodyPr/>
        <a:lstStyle/>
        <a:p>
          <a:endParaRPr lang="fr-FR"/>
        </a:p>
      </dgm:t>
    </dgm:pt>
    <dgm:pt modelId="{94EB74E2-D182-C84D-8B07-CC576538FF28}">
      <dgm:prSet phldrT="[Texte]"/>
      <dgm:spPr/>
      <dgm:t>
        <a:bodyPr/>
        <a:lstStyle/>
        <a:p>
          <a:r>
            <a:rPr lang="fr-FR" dirty="0"/>
            <a:t>Modes de transport éolien</a:t>
          </a:r>
        </a:p>
      </dgm:t>
    </dgm:pt>
    <dgm:pt modelId="{EAF514EB-7899-E646-B087-493CA9E56139}" type="parTrans" cxnId="{5625F012-D52B-2840-8CC1-7BE31B8BCE3E}">
      <dgm:prSet/>
      <dgm:spPr/>
      <dgm:t>
        <a:bodyPr/>
        <a:lstStyle/>
        <a:p>
          <a:endParaRPr lang="fr-FR"/>
        </a:p>
      </dgm:t>
    </dgm:pt>
    <dgm:pt modelId="{A546CA4A-6578-1A43-B19F-2CCB10E30151}" type="sibTrans" cxnId="{5625F012-D52B-2840-8CC1-7BE31B8BCE3E}">
      <dgm:prSet/>
      <dgm:spPr/>
      <dgm:t>
        <a:bodyPr/>
        <a:lstStyle/>
        <a:p>
          <a:endParaRPr lang="fr-FR"/>
        </a:p>
      </dgm:t>
    </dgm:pt>
    <dgm:pt modelId="{7392C91F-F366-A541-99ED-E408B73CA985}">
      <dgm:prSet phldrT="[Texte]"/>
      <dgm:spPr/>
      <dgm:t>
        <a:bodyPr/>
        <a:lstStyle/>
        <a:p>
          <a:r>
            <a:rPr lang="fr-FR" dirty="0"/>
            <a:t>suspension</a:t>
          </a:r>
        </a:p>
      </dgm:t>
    </dgm:pt>
    <dgm:pt modelId="{E8DBA401-9D3D-164E-9FBE-4747A70C2B44}" type="parTrans" cxnId="{13DEE007-ABF7-0646-BDDF-AD49857C1BD7}">
      <dgm:prSet/>
      <dgm:spPr/>
      <dgm:t>
        <a:bodyPr/>
        <a:lstStyle/>
        <a:p>
          <a:endParaRPr lang="fr-FR"/>
        </a:p>
      </dgm:t>
    </dgm:pt>
    <dgm:pt modelId="{F28EEA04-61FA-2B47-AB6C-83B5B9D8CC80}" type="sibTrans" cxnId="{13DEE007-ABF7-0646-BDDF-AD49857C1BD7}">
      <dgm:prSet/>
      <dgm:spPr/>
      <dgm:t>
        <a:bodyPr/>
        <a:lstStyle/>
        <a:p>
          <a:endParaRPr lang="fr-FR"/>
        </a:p>
      </dgm:t>
    </dgm:pt>
    <dgm:pt modelId="{99EAFB29-83BE-494E-92D4-9DE60BB25BC2}">
      <dgm:prSet phldrT="[Texte]"/>
      <dgm:spPr/>
      <dgm:t>
        <a:bodyPr/>
        <a:lstStyle/>
        <a:p>
          <a:r>
            <a:rPr lang="fr-FR" dirty="0"/>
            <a:t>saltation</a:t>
          </a:r>
        </a:p>
      </dgm:t>
    </dgm:pt>
    <dgm:pt modelId="{E32DA48E-ACF0-9A41-9B43-50B56794319B}" type="parTrans" cxnId="{F410D19C-79B8-394A-AF74-B09ABE0EF151}">
      <dgm:prSet/>
      <dgm:spPr/>
      <dgm:t>
        <a:bodyPr/>
        <a:lstStyle/>
        <a:p>
          <a:endParaRPr lang="fr-FR"/>
        </a:p>
      </dgm:t>
    </dgm:pt>
    <dgm:pt modelId="{5511AC94-12DC-D546-A307-1E7A0E78C9B1}" type="sibTrans" cxnId="{F410D19C-79B8-394A-AF74-B09ABE0EF151}">
      <dgm:prSet/>
      <dgm:spPr/>
      <dgm:t>
        <a:bodyPr/>
        <a:lstStyle/>
        <a:p>
          <a:endParaRPr lang="fr-FR"/>
        </a:p>
      </dgm:t>
    </dgm:pt>
    <dgm:pt modelId="{60B0B007-E3AE-8841-982E-023D98AF2BCC}">
      <dgm:prSet phldrT="[Texte]"/>
      <dgm:spPr/>
      <dgm:t>
        <a:bodyPr/>
        <a:lstStyle/>
        <a:p>
          <a:r>
            <a:rPr lang="fr-FR" dirty="0"/>
            <a:t>roulement</a:t>
          </a:r>
        </a:p>
      </dgm:t>
    </dgm:pt>
    <dgm:pt modelId="{F51E8646-AA34-CB47-B535-48EE7E84EB0D}" type="parTrans" cxnId="{F8CB7239-EC41-9644-A10A-AEC1C201F6D1}">
      <dgm:prSet/>
      <dgm:spPr/>
      <dgm:t>
        <a:bodyPr/>
        <a:lstStyle/>
        <a:p>
          <a:endParaRPr lang="fr-FR"/>
        </a:p>
      </dgm:t>
    </dgm:pt>
    <dgm:pt modelId="{EDD961B5-9B2F-244F-B011-5FA4EEB9BB72}" type="sibTrans" cxnId="{F8CB7239-EC41-9644-A10A-AEC1C201F6D1}">
      <dgm:prSet/>
      <dgm:spPr/>
      <dgm:t>
        <a:bodyPr/>
        <a:lstStyle/>
        <a:p>
          <a:endParaRPr lang="fr-FR"/>
        </a:p>
      </dgm:t>
    </dgm:pt>
    <dgm:pt modelId="{01C718A3-6A0F-DB42-BAC7-6F4B5E4E3546}" type="pres">
      <dgm:prSet presAssocID="{EE10215F-8EFD-4A4C-A108-AEB9B286CAE3}" presName="mainComposite" presStyleCnt="0">
        <dgm:presLayoutVars>
          <dgm:chPref val="1"/>
          <dgm:dir/>
          <dgm:animOne val="branch"/>
          <dgm:animLvl val="lvl"/>
          <dgm:resizeHandles val="exact"/>
        </dgm:presLayoutVars>
      </dgm:prSet>
      <dgm:spPr/>
    </dgm:pt>
    <dgm:pt modelId="{AE26089F-DA7F-B842-AA16-2F3E55CAF17C}" type="pres">
      <dgm:prSet presAssocID="{EE10215F-8EFD-4A4C-A108-AEB9B286CAE3}" presName="hierFlow" presStyleCnt="0"/>
      <dgm:spPr/>
    </dgm:pt>
    <dgm:pt modelId="{5EFB150C-3D20-2A41-9E99-F3507272F85B}" type="pres">
      <dgm:prSet presAssocID="{EE10215F-8EFD-4A4C-A108-AEB9B286CAE3}" presName="hierChild1" presStyleCnt="0">
        <dgm:presLayoutVars>
          <dgm:chPref val="1"/>
          <dgm:animOne val="branch"/>
          <dgm:animLvl val="lvl"/>
        </dgm:presLayoutVars>
      </dgm:prSet>
      <dgm:spPr/>
    </dgm:pt>
    <dgm:pt modelId="{0FB00600-B228-E644-87B1-5AA834136CAD}" type="pres">
      <dgm:prSet presAssocID="{94EB74E2-D182-C84D-8B07-CC576538FF28}" presName="Name17" presStyleCnt="0"/>
      <dgm:spPr/>
    </dgm:pt>
    <dgm:pt modelId="{AC389085-FCD8-7647-9EF3-77CA96CE60AD}" type="pres">
      <dgm:prSet presAssocID="{94EB74E2-D182-C84D-8B07-CC576538FF28}" presName="level1Shape" presStyleLbl="node0" presStyleIdx="0" presStyleCnt="1" custLinFactNeighborX="3584">
        <dgm:presLayoutVars>
          <dgm:chPref val="3"/>
        </dgm:presLayoutVars>
      </dgm:prSet>
      <dgm:spPr/>
    </dgm:pt>
    <dgm:pt modelId="{3A579C2C-D6D6-0345-9280-F8089569588A}" type="pres">
      <dgm:prSet presAssocID="{94EB74E2-D182-C84D-8B07-CC576538FF28}" presName="hierChild2" presStyleCnt="0"/>
      <dgm:spPr/>
    </dgm:pt>
    <dgm:pt modelId="{E9F3E224-0C80-C345-BD7D-E4508AE8CC14}" type="pres">
      <dgm:prSet presAssocID="{E8DBA401-9D3D-164E-9FBE-4747A70C2B44}" presName="Name25" presStyleLbl="parChTrans1D2" presStyleIdx="0" presStyleCnt="3"/>
      <dgm:spPr/>
    </dgm:pt>
    <dgm:pt modelId="{05E769EE-CBAD-EE4B-8990-C2BB78C2F003}" type="pres">
      <dgm:prSet presAssocID="{E8DBA401-9D3D-164E-9FBE-4747A70C2B44}" presName="connTx" presStyleLbl="parChTrans1D2" presStyleIdx="0" presStyleCnt="3"/>
      <dgm:spPr/>
    </dgm:pt>
    <dgm:pt modelId="{91978F58-0679-3F42-BC9B-2D61F1881E74}" type="pres">
      <dgm:prSet presAssocID="{7392C91F-F366-A541-99ED-E408B73CA985}" presName="Name30" presStyleCnt="0"/>
      <dgm:spPr/>
    </dgm:pt>
    <dgm:pt modelId="{B1B17CAC-7306-C04B-9A7F-AFA6128E137E}" type="pres">
      <dgm:prSet presAssocID="{7392C91F-F366-A541-99ED-E408B73CA985}" presName="level2Shape" presStyleLbl="node2" presStyleIdx="0" presStyleCnt="3"/>
      <dgm:spPr/>
    </dgm:pt>
    <dgm:pt modelId="{EF2723CD-E820-5440-9DCB-436738F9E58D}" type="pres">
      <dgm:prSet presAssocID="{7392C91F-F366-A541-99ED-E408B73CA985}" presName="hierChild3" presStyleCnt="0"/>
      <dgm:spPr/>
    </dgm:pt>
    <dgm:pt modelId="{0CC1286B-BD22-1E40-8983-B8A9756D4B1C}" type="pres">
      <dgm:prSet presAssocID="{E32DA48E-ACF0-9A41-9B43-50B56794319B}" presName="Name25" presStyleLbl="parChTrans1D2" presStyleIdx="1" presStyleCnt="3"/>
      <dgm:spPr/>
    </dgm:pt>
    <dgm:pt modelId="{644E4D69-3410-764D-A9A8-24E7261502FC}" type="pres">
      <dgm:prSet presAssocID="{E32DA48E-ACF0-9A41-9B43-50B56794319B}" presName="connTx" presStyleLbl="parChTrans1D2" presStyleIdx="1" presStyleCnt="3"/>
      <dgm:spPr/>
    </dgm:pt>
    <dgm:pt modelId="{3F7EAA68-0032-9D4B-A346-C89FBE69188F}" type="pres">
      <dgm:prSet presAssocID="{99EAFB29-83BE-494E-92D4-9DE60BB25BC2}" presName="Name30" presStyleCnt="0"/>
      <dgm:spPr/>
    </dgm:pt>
    <dgm:pt modelId="{A8636D34-5DC5-6741-B277-B954ADFC0ABD}" type="pres">
      <dgm:prSet presAssocID="{99EAFB29-83BE-494E-92D4-9DE60BB25BC2}" presName="level2Shape" presStyleLbl="node2" presStyleIdx="1" presStyleCnt="3"/>
      <dgm:spPr/>
    </dgm:pt>
    <dgm:pt modelId="{B3804AC9-E846-D144-B228-7C522C98E7A3}" type="pres">
      <dgm:prSet presAssocID="{99EAFB29-83BE-494E-92D4-9DE60BB25BC2}" presName="hierChild3" presStyleCnt="0"/>
      <dgm:spPr/>
    </dgm:pt>
    <dgm:pt modelId="{B3E623FC-73D9-794E-84F8-72CDC365514F}" type="pres">
      <dgm:prSet presAssocID="{F51E8646-AA34-CB47-B535-48EE7E84EB0D}" presName="Name25" presStyleLbl="parChTrans1D2" presStyleIdx="2" presStyleCnt="3"/>
      <dgm:spPr/>
    </dgm:pt>
    <dgm:pt modelId="{2D6AECDD-7098-D34D-9700-1CC34B3EF8B4}" type="pres">
      <dgm:prSet presAssocID="{F51E8646-AA34-CB47-B535-48EE7E84EB0D}" presName="connTx" presStyleLbl="parChTrans1D2" presStyleIdx="2" presStyleCnt="3"/>
      <dgm:spPr/>
    </dgm:pt>
    <dgm:pt modelId="{5FD1871D-9D12-D046-B111-C03624CEA757}" type="pres">
      <dgm:prSet presAssocID="{60B0B007-E3AE-8841-982E-023D98AF2BCC}" presName="Name30" presStyleCnt="0"/>
      <dgm:spPr/>
    </dgm:pt>
    <dgm:pt modelId="{A9624CDD-597A-6A49-9861-0BEC6704C85F}" type="pres">
      <dgm:prSet presAssocID="{60B0B007-E3AE-8841-982E-023D98AF2BCC}" presName="level2Shape" presStyleLbl="node2" presStyleIdx="2" presStyleCnt="3"/>
      <dgm:spPr/>
    </dgm:pt>
    <dgm:pt modelId="{87843075-E207-314E-9BB7-780E64CDA5DD}" type="pres">
      <dgm:prSet presAssocID="{60B0B007-E3AE-8841-982E-023D98AF2BCC}" presName="hierChild3" presStyleCnt="0"/>
      <dgm:spPr/>
    </dgm:pt>
    <dgm:pt modelId="{E11BD5AB-9821-DE49-BE4C-81180427F682}" type="pres">
      <dgm:prSet presAssocID="{EE10215F-8EFD-4A4C-A108-AEB9B286CAE3}" presName="bgShapesFlow" presStyleCnt="0"/>
      <dgm:spPr/>
    </dgm:pt>
  </dgm:ptLst>
  <dgm:cxnLst>
    <dgm:cxn modelId="{81C08904-F359-44A0-A0F7-DB1ECA8F7C59}" type="presOf" srcId="{F51E8646-AA34-CB47-B535-48EE7E84EB0D}" destId="{B3E623FC-73D9-794E-84F8-72CDC365514F}" srcOrd="0" destOrd="0" presId="urn:microsoft.com/office/officeart/2005/8/layout/hierarchy5"/>
    <dgm:cxn modelId="{13DEE007-ABF7-0646-BDDF-AD49857C1BD7}" srcId="{94EB74E2-D182-C84D-8B07-CC576538FF28}" destId="{7392C91F-F366-A541-99ED-E408B73CA985}" srcOrd="0" destOrd="0" parTransId="{E8DBA401-9D3D-164E-9FBE-4747A70C2B44}" sibTransId="{F28EEA04-61FA-2B47-AB6C-83B5B9D8CC80}"/>
    <dgm:cxn modelId="{5625F012-D52B-2840-8CC1-7BE31B8BCE3E}" srcId="{EE10215F-8EFD-4A4C-A108-AEB9B286CAE3}" destId="{94EB74E2-D182-C84D-8B07-CC576538FF28}" srcOrd="0" destOrd="0" parTransId="{EAF514EB-7899-E646-B087-493CA9E56139}" sibTransId="{A546CA4A-6578-1A43-B19F-2CCB10E30151}"/>
    <dgm:cxn modelId="{6BFB5826-A54B-4714-B9AF-CC6D70F7A601}" type="presOf" srcId="{99EAFB29-83BE-494E-92D4-9DE60BB25BC2}" destId="{A8636D34-5DC5-6741-B277-B954ADFC0ABD}" srcOrd="0" destOrd="0" presId="urn:microsoft.com/office/officeart/2005/8/layout/hierarchy5"/>
    <dgm:cxn modelId="{F2FAC634-6442-4BCC-BA00-E489B7EB7450}" type="presOf" srcId="{EE10215F-8EFD-4A4C-A108-AEB9B286CAE3}" destId="{01C718A3-6A0F-DB42-BAC7-6F4B5E4E3546}" srcOrd="0" destOrd="0" presId="urn:microsoft.com/office/officeart/2005/8/layout/hierarchy5"/>
    <dgm:cxn modelId="{F8CB7239-EC41-9644-A10A-AEC1C201F6D1}" srcId="{94EB74E2-D182-C84D-8B07-CC576538FF28}" destId="{60B0B007-E3AE-8841-982E-023D98AF2BCC}" srcOrd="2" destOrd="0" parTransId="{F51E8646-AA34-CB47-B535-48EE7E84EB0D}" sibTransId="{EDD961B5-9B2F-244F-B011-5FA4EEB9BB72}"/>
    <dgm:cxn modelId="{CD77A43C-0B72-451E-82C1-28CE424A70DB}" type="presOf" srcId="{E32DA48E-ACF0-9A41-9B43-50B56794319B}" destId="{644E4D69-3410-764D-A9A8-24E7261502FC}" srcOrd="1" destOrd="0" presId="urn:microsoft.com/office/officeart/2005/8/layout/hierarchy5"/>
    <dgm:cxn modelId="{42A2B15D-EA99-4876-AC5B-882CD7227B9A}" type="presOf" srcId="{F51E8646-AA34-CB47-B535-48EE7E84EB0D}" destId="{2D6AECDD-7098-D34D-9700-1CC34B3EF8B4}" srcOrd="1" destOrd="0" presId="urn:microsoft.com/office/officeart/2005/8/layout/hierarchy5"/>
    <dgm:cxn modelId="{DF77D265-F987-4162-B9B8-FBB339D50D70}" type="presOf" srcId="{94EB74E2-D182-C84D-8B07-CC576538FF28}" destId="{AC389085-FCD8-7647-9EF3-77CA96CE60AD}" srcOrd="0" destOrd="0" presId="urn:microsoft.com/office/officeart/2005/8/layout/hierarchy5"/>
    <dgm:cxn modelId="{08A5DB49-B318-4BAF-8ACC-F50A923578E3}" type="presOf" srcId="{E8DBA401-9D3D-164E-9FBE-4747A70C2B44}" destId="{E9F3E224-0C80-C345-BD7D-E4508AE8CC14}" srcOrd="0" destOrd="0" presId="urn:microsoft.com/office/officeart/2005/8/layout/hierarchy5"/>
    <dgm:cxn modelId="{EB016954-34A3-417A-AFF9-E400C3651B6A}" type="presOf" srcId="{7392C91F-F366-A541-99ED-E408B73CA985}" destId="{B1B17CAC-7306-C04B-9A7F-AFA6128E137E}" srcOrd="0" destOrd="0" presId="urn:microsoft.com/office/officeart/2005/8/layout/hierarchy5"/>
    <dgm:cxn modelId="{F410D19C-79B8-394A-AF74-B09ABE0EF151}" srcId="{94EB74E2-D182-C84D-8B07-CC576538FF28}" destId="{99EAFB29-83BE-494E-92D4-9DE60BB25BC2}" srcOrd="1" destOrd="0" parTransId="{E32DA48E-ACF0-9A41-9B43-50B56794319B}" sibTransId="{5511AC94-12DC-D546-A307-1E7A0E78C9B1}"/>
    <dgm:cxn modelId="{03D86B9D-7506-4E79-A881-D1FF9CE67551}" type="presOf" srcId="{60B0B007-E3AE-8841-982E-023D98AF2BCC}" destId="{A9624CDD-597A-6A49-9861-0BEC6704C85F}" srcOrd="0" destOrd="0" presId="urn:microsoft.com/office/officeart/2005/8/layout/hierarchy5"/>
    <dgm:cxn modelId="{E2FD84B6-5785-41C1-A962-0B5AE523A73A}" type="presOf" srcId="{E8DBA401-9D3D-164E-9FBE-4747A70C2B44}" destId="{05E769EE-CBAD-EE4B-8990-C2BB78C2F003}" srcOrd="1" destOrd="0" presId="urn:microsoft.com/office/officeart/2005/8/layout/hierarchy5"/>
    <dgm:cxn modelId="{073A67E5-20C5-42D4-A03C-BBB02633BFBD}" type="presOf" srcId="{E32DA48E-ACF0-9A41-9B43-50B56794319B}" destId="{0CC1286B-BD22-1E40-8983-B8A9756D4B1C}" srcOrd="0" destOrd="0" presId="urn:microsoft.com/office/officeart/2005/8/layout/hierarchy5"/>
    <dgm:cxn modelId="{FF25B8E9-774F-42F5-BF14-617AE613A7D9}" type="presParOf" srcId="{01C718A3-6A0F-DB42-BAC7-6F4B5E4E3546}" destId="{AE26089F-DA7F-B842-AA16-2F3E55CAF17C}" srcOrd="0" destOrd="0" presId="urn:microsoft.com/office/officeart/2005/8/layout/hierarchy5"/>
    <dgm:cxn modelId="{F206B566-3CAB-4380-A8A7-8FE468D0172F}" type="presParOf" srcId="{AE26089F-DA7F-B842-AA16-2F3E55CAF17C}" destId="{5EFB150C-3D20-2A41-9E99-F3507272F85B}" srcOrd="0" destOrd="0" presId="urn:microsoft.com/office/officeart/2005/8/layout/hierarchy5"/>
    <dgm:cxn modelId="{5CF84B29-CC17-4719-9972-968E7EF9D7B3}" type="presParOf" srcId="{5EFB150C-3D20-2A41-9E99-F3507272F85B}" destId="{0FB00600-B228-E644-87B1-5AA834136CAD}" srcOrd="0" destOrd="0" presId="urn:microsoft.com/office/officeart/2005/8/layout/hierarchy5"/>
    <dgm:cxn modelId="{4BA351A3-DA95-456D-96E6-DD29E1F23D4B}" type="presParOf" srcId="{0FB00600-B228-E644-87B1-5AA834136CAD}" destId="{AC389085-FCD8-7647-9EF3-77CA96CE60AD}" srcOrd="0" destOrd="0" presId="urn:microsoft.com/office/officeart/2005/8/layout/hierarchy5"/>
    <dgm:cxn modelId="{ED68534B-1401-483D-A96B-530BF21230A5}" type="presParOf" srcId="{0FB00600-B228-E644-87B1-5AA834136CAD}" destId="{3A579C2C-D6D6-0345-9280-F8089569588A}" srcOrd="1" destOrd="0" presId="urn:microsoft.com/office/officeart/2005/8/layout/hierarchy5"/>
    <dgm:cxn modelId="{16555F16-266E-4A70-8FC6-826579678202}" type="presParOf" srcId="{3A579C2C-D6D6-0345-9280-F8089569588A}" destId="{E9F3E224-0C80-C345-BD7D-E4508AE8CC14}" srcOrd="0" destOrd="0" presId="urn:microsoft.com/office/officeart/2005/8/layout/hierarchy5"/>
    <dgm:cxn modelId="{025AC78D-6156-48D7-B105-8C374C5468C3}" type="presParOf" srcId="{E9F3E224-0C80-C345-BD7D-E4508AE8CC14}" destId="{05E769EE-CBAD-EE4B-8990-C2BB78C2F003}" srcOrd="0" destOrd="0" presId="urn:microsoft.com/office/officeart/2005/8/layout/hierarchy5"/>
    <dgm:cxn modelId="{4E55BC74-DE8D-4E56-AD65-6FE6641B1763}" type="presParOf" srcId="{3A579C2C-D6D6-0345-9280-F8089569588A}" destId="{91978F58-0679-3F42-BC9B-2D61F1881E74}" srcOrd="1" destOrd="0" presId="urn:microsoft.com/office/officeart/2005/8/layout/hierarchy5"/>
    <dgm:cxn modelId="{6F44C45B-A90A-4E2C-BF7A-6D5F9AD75F4A}" type="presParOf" srcId="{91978F58-0679-3F42-BC9B-2D61F1881E74}" destId="{B1B17CAC-7306-C04B-9A7F-AFA6128E137E}" srcOrd="0" destOrd="0" presId="urn:microsoft.com/office/officeart/2005/8/layout/hierarchy5"/>
    <dgm:cxn modelId="{ACD2546A-9B1C-4D13-894F-E198AE18A81C}" type="presParOf" srcId="{91978F58-0679-3F42-BC9B-2D61F1881E74}" destId="{EF2723CD-E820-5440-9DCB-436738F9E58D}" srcOrd="1" destOrd="0" presId="urn:microsoft.com/office/officeart/2005/8/layout/hierarchy5"/>
    <dgm:cxn modelId="{06099669-0D77-45FD-90CE-BC71CF210157}" type="presParOf" srcId="{3A579C2C-D6D6-0345-9280-F8089569588A}" destId="{0CC1286B-BD22-1E40-8983-B8A9756D4B1C}" srcOrd="2" destOrd="0" presId="urn:microsoft.com/office/officeart/2005/8/layout/hierarchy5"/>
    <dgm:cxn modelId="{36FA9112-BBBB-4ABC-930A-C6C4ED6A687B}" type="presParOf" srcId="{0CC1286B-BD22-1E40-8983-B8A9756D4B1C}" destId="{644E4D69-3410-764D-A9A8-24E7261502FC}" srcOrd="0" destOrd="0" presId="urn:microsoft.com/office/officeart/2005/8/layout/hierarchy5"/>
    <dgm:cxn modelId="{E18040A0-DBF3-455A-87C1-BB734E4B629D}" type="presParOf" srcId="{3A579C2C-D6D6-0345-9280-F8089569588A}" destId="{3F7EAA68-0032-9D4B-A346-C89FBE69188F}" srcOrd="3" destOrd="0" presId="urn:microsoft.com/office/officeart/2005/8/layout/hierarchy5"/>
    <dgm:cxn modelId="{42AB5827-1739-422B-B554-D3F901B38995}" type="presParOf" srcId="{3F7EAA68-0032-9D4B-A346-C89FBE69188F}" destId="{A8636D34-5DC5-6741-B277-B954ADFC0ABD}" srcOrd="0" destOrd="0" presId="urn:microsoft.com/office/officeart/2005/8/layout/hierarchy5"/>
    <dgm:cxn modelId="{1457155C-7D38-4506-819D-2557E06EFD1E}" type="presParOf" srcId="{3F7EAA68-0032-9D4B-A346-C89FBE69188F}" destId="{B3804AC9-E846-D144-B228-7C522C98E7A3}" srcOrd="1" destOrd="0" presId="urn:microsoft.com/office/officeart/2005/8/layout/hierarchy5"/>
    <dgm:cxn modelId="{963A3F7F-F2B6-4020-BB99-00611E00EC50}" type="presParOf" srcId="{3A579C2C-D6D6-0345-9280-F8089569588A}" destId="{B3E623FC-73D9-794E-84F8-72CDC365514F}" srcOrd="4" destOrd="0" presId="urn:microsoft.com/office/officeart/2005/8/layout/hierarchy5"/>
    <dgm:cxn modelId="{88666495-58CC-4B73-8CC9-AED7A8911620}" type="presParOf" srcId="{B3E623FC-73D9-794E-84F8-72CDC365514F}" destId="{2D6AECDD-7098-D34D-9700-1CC34B3EF8B4}" srcOrd="0" destOrd="0" presId="urn:microsoft.com/office/officeart/2005/8/layout/hierarchy5"/>
    <dgm:cxn modelId="{E2BDAA08-81B6-4DB3-BBCD-CF064A47BF99}" type="presParOf" srcId="{3A579C2C-D6D6-0345-9280-F8089569588A}" destId="{5FD1871D-9D12-D046-B111-C03624CEA757}" srcOrd="5" destOrd="0" presId="urn:microsoft.com/office/officeart/2005/8/layout/hierarchy5"/>
    <dgm:cxn modelId="{48DEE5BB-821D-4430-BAA6-CD3015A9DD0D}" type="presParOf" srcId="{5FD1871D-9D12-D046-B111-C03624CEA757}" destId="{A9624CDD-597A-6A49-9861-0BEC6704C85F}" srcOrd="0" destOrd="0" presId="urn:microsoft.com/office/officeart/2005/8/layout/hierarchy5"/>
    <dgm:cxn modelId="{B9BEAD2B-102C-45A6-9DA7-8D04BD2F332B}" type="presParOf" srcId="{5FD1871D-9D12-D046-B111-C03624CEA757}" destId="{87843075-E207-314E-9BB7-780E64CDA5DD}" srcOrd="1" destOrd="0" presId="urn:microsoft.com/office/officeart/2005/8/layout/hierarchy5"/>
    <dgm:cxn modelId="{6B86D118-67D5-4A66-A6C4-81B5A321739E}" type="presParOf" srcId="{01C718A3-6A0F-DB42-BAC7-6F4B5E4E3546}" destId="{E11BD5AB-9821-DE49-BE4C-81180427F682}"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8F3AA-0A16-3A44-8333-B63D9B88B77D}">
      <dsp:nvSpPr>
        <dsp:cNvPr id="0" name=""/>
        <dsp:cNvSpPr/>
      </dsp:nvSpPr>
      <dsp:spPr>
        <a:xfrm>
          <a:off x="3617" y="1285"/>
          <a:ext cx="6960030" cy="204544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rtl="0">
            <a:lnSpc>
              <a:spcPct val="90000"/>
            </a:lnSpc>
            <a:spcBef>
              <a:spcPct val="0"/>
            </a:spcBef>
            <a:spcAft>
              <a:spcPct val="35000"/>
            </a:spcAft>
            <a:buNone/>
          </a:pPr>
          <a:r>
            <a:rPr lang="fr-FR" sz="6500" b="1" kern="1200" dirty="0"/>
            <a:t>Modelés et processus d’érosion</a:t>
          </a:r>
          <a:endParaRPr lang="fr-FR" sz="6500" kern="1200" dirty="0"/>
        </a:p>
      </dsp:txBody>
      <dsp:txXfrm>
        <a:off x="3617" y="1285"/>
        <a:ext cx="6960030" cy="2045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F769F-5F3B-1D47-982D-6AC12004DC82}">
      <dsp:nvSpPr>
        <dsp:cNvPr id="0" name=""/>
        <dsp:cNvSpPr/>
      </dsp:nvSpPr>
      <dsp:spPr>
        <a:xfrm>
          <a:off x="3527732" y="1639984"/>
          <a:ext cx="1787249" cy="620367"/>
        </a:xfrm>
        <a:custGeom>
          <a:avLst/>
          <a:gdLst/>
          <a:ahLst/>
          <a:cxnLst/>
          <a:rect l="0" t="0" r="0" b="0"/>
          <a:pathLst>
            <a:path>
              <a:moveTo>
                <a:pt x="0" y="0"/>
              </a:moveTo>
              <a:lnTo>
                <a:pt x="0" y="310183"/>
              </a:lnTo>
              <a:lnTo>
                <a:pt x="1787249" y="310183"/>
              </a:lnTo>
              <a:lnTo>
                <a:pt x="1787249" y="620367"/>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06D72B7-2BCC-2C48-B85B-DE5FA8B3E141}">
      <dsp:nvSpPr>
        <dsp:cNvPr id="0" name=""/>
        <dsp:cNvSpPr/>
      </dsp:nvSpPr>
      <dsp:spPr>
        <a:xfrm>
          <a:off x="1740482" y="1639984"/>
          <a:ext cx="1787249" cy="620367"/>
        </a:xfrm>
        <a:custGeom>
          <a:avLst/>
          <a:gdLst/>
          <a:ahLst/>
          <a:cxnLst/>
          <a:rect l="0" t="0" r="0" b="0"/>
          <a:pathLst>
            <a:path>
              <a:moveTo>
                <a:pt x="1787249" y="0"/>
              </a:moveTo>
              <a:lnTo>
                <a:pt x="1787249" y="310183"/>
              </a:lnTo>
              <a:lnTo>
                <a:pt x="0" y="310183"/>
              </a:lnTo>
              <a:lnTo>
                <a:pt x="0" y="620367"/>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0B8F3AA-0A16-3A44-8333-B63D9B88B77D}">
      <dsp:nvSpPr>
        <dsp:cNvPr id="0" name=""/>
        <dsp:cNvSpPr/>
      </dsp:nvSpPr>
      <dsp:spPr>
        <a:xfrm>
          <a:off x="4797" y="162919"/>
          <a:ext cx="7045868" cy="1477065"/>
        </a:xfrm>
        <a:prstGeom prst="rect">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fr-FR" sz="2800" b="1" kern="1200" dirty="0"/>
            <a:t>Modelés et processus d’érosion</a:t>
          </a:r>
          <a:endParaRPr lang="fr-FR" sz="2800" kern="1200" dirty="0"/>
        </a:p>
      </dsp:txBody>
      <dsp:txXfrm>
        <a:off x="4797" y="162919"/>
        <a:ext cx="7045868" cy="1477065"/>
      </dsp:txXfrm>
    </dsp:sp>
    <dsp:sp modelId="{36749604-9E2A-8E4E-B6A2-DFB4F9B09B41}">
      <dsp:nvSpPr>
        <dsp:cNvPr id="0" name=""/>
        <dsp:cNvSpPr/>
      </dsp:nvSpPr>
      <dsp:spPr>
        <a:xfrm>
          <a:off x="263417" y="2260352"/>
          <a:ext cx="2954131" cy="1477065"/>
        </a:xfrm>
        <a:prstGeom prst="rect">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fr-FR" sz="2800" kern="1200" dirty="0"/>
            <a:t>Modelés et processus d’érosion liés au vent</a:t>
          </a:r>
        </a:p>
      </dsp:txBody>
      <dsp:txXfrm>
        <a:off x="263417" y="2260352"/>
        <a:ext cx="2954131" cy="1477065"/>
      </dsp:txXfrm>
    </dsp:sp>
    <dsp:sp modelId="{9783430A-B9DE-314E-8D31-A0374EDB409D}">
      <dsp:nvSpPr>
        <dsp:cNvPr id="0" name=""/>
        <dsp:cNvSpPr/>
      </dsp:nvSpPr>
      <dsp:spPr>
        <a:xfrm>
          <a:off x="3837915" y="2260352"/>
          <a:ext cx="2954131" cy="1477065"/>
        </a:xfrm>
        <a:prstGeom prst="rect">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fr-FR" sz="2800" kern="1200" dirty="0"/>
            <a:t>Modelés et </a:t>
          </a:r>
          <a:r>
            <a:rPr lang="fr-FR" sz="2800" b="1" kern="1200" dirty="0"/>
            <a:t>processus d’érosion liés à l’eau</a:t>
          </a:r>
          <a:endParaRPr lang="fr-FR" sz="2800" kern="1200" dirty="0"/>
        </a:p>
      </dsp:txBody>
      <dsp:txXfrm>
        <a:off x="3837915" y="2260352"/>
        <a:ext cx="2954131" cy="14770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8F3AA-0A16-3A44-8333-B63D9B88B77D}">
      <dsp:nvSpPr>
        <dsp:cNvPr id="0" name=""/>
        <dsp:cNvSpPr/>
      </dsp:nvSpPr>
      <dsp:spPr>
        <a:xfrm>
          <a:off x="4797" y="1211635"/>
          <a:ext cx="7045868" cy="1477065"/>
        </a:xfrm>
        <a:prstGeom prst="rect">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rtl="0">
            <a:lnSpc>
              <a:spcPct val="90000"/>
            </a:lnSpc>
            <a:spcBef>
              <a:spcPct val="0"/>
            </a:spcBef>
            <a:spcAft>
              <a:spcPct val="35000"/>
            </a:spcAft>
            <a:buNone/>
          </a:pPr>
          <a:r>
            <a:rPr lang="fr-FR" sz="5000" b="1" kern="1200" dirty="0"/>
            <a:t> I ) Modelés et processus d’érosion liés au vent</a:t>
          </a:r>
          <a:endParaRPr lang="fr-FR" sz="5000" kern="1200" dirty="0"/>
        </a:p>
      </dsp:txBody>
      <dsp:txXfrm>
        <a:off x="4797" y="1211635"/>
        <a:ext cx="7045868" cy="1477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8F3AA-0A16-3A44-8333-B63D9B88B77D}">
      <dsp:nvSpPr>
        <dsp:cNvPr id="0" name=""/>
        <dsp:cNvSpPr/>
      </dsp:nvSpPr>
      <dsp:spPr>
        <a:xfrm>
          <a:off x="4797" y="1211635"/>
          <a:ext cx="7045868" cy="1477065"/>
        </a:xfrm>
        <a:prstGeom prst="rect">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rtl="0">
            <a:lnSpc>
              <a:spcPct val="90000"/>
            </a:lnSpc>
            <a:spcBef>
              <a:spcPct val="0"/>
            </a:spcBef>
            <a:spcAft>
              <a:spcPct val="35000"/>
            </a:spcAft>
            <a:buNone/>
          </a:pPr>
          <a:r>
            <a:rPr lang="fr-FR" sz="5000" b="1" kern="1200" dirty="0"/>
            <a:t> II ) Modelés et processus d’érosion liés à l’eau</a:t>
          </a:r>
          <a:endParaRPr lang="fr-FR" sz="5000" kern="1200" dirty="0"/>
        </a:p>
      </dsp:txBody>
      <dsp:txXfrm>
        <a:off x="4797" y="1211635"/>
        <a:ext cx="7045868" cy="14770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389085-FCD8-7647-9EF3-77CA96CE60AD}">
      <dsp:nvSpPr>
        <dsp:cNvPr id="0" name=""/>
        <dsp:cNvSpPr/>
      </dsp:nvSpPr>
      <dsp:spPr>
        <a:xfrm>
          <a:off x="802808" y="1110496"/>
          <a:ext cx="1928593" cy="96429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t>Modes de transport éolien</a:t>
          </a:r>
        </a:p>
      </dsp:txBody>
      <dsp:txXfrm>
        <a:off x="831051" y="1138739"/>
        <a:ext cx="1872107" cy="907810"/>
      </dsp:txXfrm>
    </dsp:sp>
    <dsp:sp modelId="{E9F3E224-0C80-C345-BD7D-E4508AE8CC14}">
      <dsp:nvSpPr>
        <dsp:cNvPr id="0" name=""/>
        <dsp:cNvSpPr/>
      </dsp:nvSpPr>
      <dsp:spPr>
        <a:xfrm rot="18140818">
          <a:off x="2426245" y="1010928"/>
          <a:ext cx="1312630" cy="54492"/>
        </a:xfrm>
        <a:custGeom>
          <a:avLst/>
          <a:gdLst/>
          <a:ahLst/>
          <a:cxnLst/>
          <a:rect l="0" t="0" r="0" b="0"/>
          <a:pathLst>
            <a:path>
              <a:moveTo>
                <a:pt x="0" y="27246"/>
              </a:moveTo>
              <a:lnTo>
                <a:pt x="1312630" y="272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049744" y="1005358"/>
        <a:ext cx="65631" cy="65631"/>
      </dsp:txXfrm>
    </dsp:sp>
    <dsp:sp modelId="{B1B17CAC-7306-C04B-9A7F-AFA6128E137E}">
      <dsp:nvSpPr>
        <dsp:cNvPr id="0" name=""/>
        <dsp:cNvSpPr/>
      </dsp:nvSpPr>
      <dsp:spPr>
        <a:xfrm>
          <a:off x="3433718" y="1555"/>
          <a:ext cx="1928593" cy="96429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t>suspension</a:t>
          </a:r>
        </a:p>
      </dsp:txBody>
      <dsp:txXfrm>
        <a:off x="3461961" y="29798"/>
        <a:ext cx="1872107" cy="907810"/>
      </dsp:txXfrm>
    </dsp:sp>
    <dsp:sp modelId="{0CC1286B-BD22-1E40-8983-B8A9756D4B1C}">
      <dsp:nvSpPr>
        <dsp:cNvPr id="0" name=""/>
        <dsp:cNvSpPr/>
      </dsp:nvSpPr>
      <dsp:spPr>
        <a:xfrm>
          <a:off x="2731402" y="1565398"/>
          <a:ext cx="702316" cy="54492"/>
        </a:xfrm>
        <a:custGeom>
          <a:avLst/>
          <a:gdLst/>
          <a:ahLst/>
          <a:cxnLst/>
          <a:rect l="0" t="0" r="0" b="0"/>
          <a:pathLst>
            <a:path>
              <a:moveTo>
                <a:pt x="0" y="27246"/>
              </a:moveTo>
              <a:lnTo>
                <a:pt x="702316" y="272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065002" y="1575087"/>
        <a:ext cx="35115" cy="35115"/>
      </dsp:txXfrm>
    </dsp:sp>
    <dsp:sp modelId="{A8636D34-5DC5-6741-B277-B954ADFC0ABD}">
      <dsp:nvSpPr>
        <dsp:cNvPr id="0" name=""/>
        <dsp:cNvSpPr/>
      </dsp:nvSpPr>
      <dsp:spPr>
        <a:xfrm>
          <a:off x="3433718" y="1110496"/>
          <a:ext cx="1928593" cy="96429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t>saltation</a:t>
          </a:r>
        </a:p>
      </dsp:txBody>
      <dsp:txXfrm>
        <a:off x="3461961" y="1138739"/>
        <a:ext cx="1872107" cy="907810"/>
      </dsp:txXfrm>
    </dsp:sp>
    <dsp:sp modelId="{B3E623FC-73D9-794E-84F8-72CDC365514F}">
      <dsp:nvSpPr>
        <dsp:cNvPr id="0" name=""/>
        <dsp:cNvSpPr/>
      </dsp:nvSpPr>
      <dsp:spPr>
        <a:xfrm rot="3459182">
          <a:off x="2426245" y="2119869"/>
          <a:ext cx="1312630" cy="54492"/>
        </a:xfrm>
        <a:custGeom>
          <a:avLst/>
          <a:gdLst/>
          <a:ahLst/>
          <a:cxnLst/>
          <a:rect l="0" t="0" r="0" b="0"/>
          <a:pathLst>
            <a:path>
              <a:moveTo>
                <a:pt x="0" y="27246"/>
              </a:moveTo>
              <a:lnTo>
                <a:pt x="1312630" y="272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049744" y="2114299"/>
        <a:ext cx="65631" cy="65631"/>
      </dsp:txXfrm>
    </dsp:sp>
    <dsp:sp modelId="{A9624CDD-597A-6A49-9861-0BEC6704C85F}">
      <dsp:nvSpPr>
        <dsp:cNvPr id="0" name=""/>
        <dsp:cNvSpPr/>
      </dsp:nvSpPr>
      <dsp:spPr>
        <a:xfrm>
          <a:off x="3433718" y="2219437"/>
          <a:ext cx="1928593" cy="96429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t>roulement</a:t>
          </a:r>
        </a:p>
      </dsp:txBody>
      <dsp:txXfrm>
        <a:off x="3461961" y="2247680"/>
        <a:ext cx="1872107" cy="90781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266DC2-ED6E-4E9E-B34A-EA807E5F667F}" type="datetimeFigureOut">
              <a:rPr lang="fr-FR" smtClean="0"/>
              <a:t>01/10/2022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961A69-2256-412F-8D7F-8AEDD3CA5DFA}" type="slidenum">
              <a:rPr lang="fr-FR" smtClean="0"/>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Dans les régions les plus arides et les plus froides il n’y a plus du tout des sols</a:t>
            </a:r>
            <a:r>
              <a:rPr lang="fr-FR" baseline="0" dirty="0"/>
              <a:t> actuels. </a:t>
            </a:r>
          </a:p>
          <a:p>
            <a:r>
              <a:rPr lang="fr-FR" baseline="0" dirty="0"/>
              <a:t>Les roches affleurent sur de grandes surfaces </a:t>
            </a:r>
            <a:r>
              <a:rPr lang="fr-FR" dirty="0"/>
              <a:t>chaudes</a:t>
            </a:r>
          </a:p>
        </p:txBody>
      </p:sp>
      <p:sp>
        <p:nvSpPr>
          <p:cNvPr id="4" name="Espace réservé du numéro de diapositive 3"/>
          <p:cNvSpPr>
            <a:spLocks noGrp="1"/>
          </p:cNvSpPr>
          <p:nvPr>
            <p:ph type="sldNum" sz="quarter" idx="10"/>
          </p:nvPr>
        </p:nvSpPr>
        <p:spPr/>
        <p:txBody>
          <a:bodyPr/>
          <a:lstStyle/>
          <a:p>
            <a:fld id="{1491DCE8-0570-2B4A-820E-463893EA404F}" type="slidenum">
              <a:rPr lang="fr-FR" smtClean="0"/>
              <a:pPr/>
              <a:t>5</a:t>
            </a:fld>
            <a:endParaRPr lang="fr-FR"/>
          </a:p>
        </p:txBody>
      </p:sp>
    </p:spTree>
    <p:extLst>
      <p:ext uri="{BB962C8B-B14F-4D97-AF65-F5344CB8AC3E}">
        <p14:creationId xmlns:p14="http://schemas.microsoft.com/office/powerpoint/2010/main" val="357877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491DCE8-0570-2B4A-820E-463893EA404F}" type="slidenum">
              <a:rPr lang="fr-FR" smtClean="0"/>
              <a:pPr/>
              <a:t>22</a:t>
            </a:fld>
            <a:endParaRPr lang="fr-FR"/>
          </a:p>
        </p:txBody>
      </p:sp>
    </p:spTree>
    <p:extLst>
      <p:ext uri="{BB962C8B-B14F-4D97-AF65-F5344CB8AC3E}">
        <p14:creationId xmlns:p14="http://schemas.microsoft.com/office/powerpoint/2010/main" val="160617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491DCE8-0570-2B4A-820E-463893EA404F}" type="slidenum">
              <a:rPr lang="fr-FR" smtClean="0"/>
              <a:pPr/>
              <a:t>23</a:t>
            </a:fld>
            <a:endParaRPr lang="fr-FR"/>
          </a:p>
        </p:txBody>
      </p:sp>
    </p:spTree>
    <p:extLst>
      <p:ext uri="{BB962C8B-B14F-4D97-AF65-F5344CB8AC3E}">
        <p14:creationId xmlns:p14="http://schemas.microsoft.com/office/powerpoint/2010/main" val="160617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491DCE8-0570-2B4A-820E-463893EA404F}" type="slidenum">
              <a:rPr lang="fr-FR" smtClean="0"/>
              <a:pPr/>
              <a:t>24</a:t>
            </a:fld>
            <a:endParaRPr lang="fr-FR"/>
          </a:p>
        </p:txBody>
      </p:sp>
    </p:spTree>
    <p:extLst>
      <p:ext uri="{BB962C8B-B14F-4D97-AF65-F5344CB8AC3E}">
        <p14:creationId xmlns:p14="http://schemas.microsoft.com/office/powerpoint/2010/main" val="160617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491DCE8-0570-2B4A-820E-463893EA404F}" type="slidenum">
              <a:rPr lang="fr-FR" smtClean="0"/>
              <a:pPr/>
              <a:t>27</a:t>
            </a:fld>
            <a:endParaRPr lang="fr-FR" dirty="0"/>
          </a:p>
        </p:txBody>
      </p:sp>
    </p:spTree>
    <p:extLst>
      <p:ext uri="{BB962C8B-B14F-4D97-AF65-F5344CB8AC3E}">
        <p14:creationId xmlns:p14="http://schemas.microsoft.com/office/powerpoint/2010/main" val="1606174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491DCE8-0570-2B4A-820E-463893EA404F}" type="slidenum">
              <a:rPr lang="fr-FR" smtClean="0"/>
              <a:pPr/>
              <a:t>31</a:t>
            </a:fld>
            <a:endParaRPr lang="fr-FR"/>
          </a:p>
        </p:txBody>
      </p:sp>
    </p:spTree>
    <p:extLst>
      <p:ext uri="{BB962C8B-B14F-4D97-AF65-F5344CB8AC3E}">
        <p14:creationId xmlns:p14="http://schemas.microsoft.com/office/powerpoint/2010/main" val="160617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491DCE8-0570-2B4A-820E-463893EA404F}" type="slidenum">
              <a:rPr lang="fr-FR" smtClean="0"/>
              <a:pPr/>
              <a:t>32</a:t>
            </a:fld>
            <a:endParaRPr lang="fr-FR"/>
          </a:p>
        </p:txBody>
      </p:sp>
    </p:spTree>
    <p:extLst>
      <p:ext uri="{BB962C8B-B14F-4D97-AF65-F5344CB8AC3E}">
        <p14:creationId xmlns:p14="http://schemas.microsoft.com/office/powerpoint/2010/main" val="1606174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491DCE8-0570-2B4A-820E-463893EA404F}" type="slidenum">
              <a:rPr lang="fr-FR" smtClean="0"/>
              <a:pPr/>
              <a:t>33</a:t>
            </a:fld>
            <a:endParaRPr lang="fr-FR"/>
          </a:p>
        </p:txBody>
      </p:sp>
    </p:spTree>
    <p:extLst>
      <p:ext uri="{BB962C8B-B14F-4D97-AF65-F5344CB8AC3E}">
        <p14:creationId xmlns:p14="http://schemas.microsoft.com/office/powerpoint/2010/main" val="1606174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p:txBody>
          <a:bodyPr/>
          <a:lstStyle/>
          <a:p>
            <a:fld id="{D6620F5A-8FCC-4E24-9FBC-A5056F19AD0E}" type="datetimeFigureOut">
              <a:rPr lang="fr-FR" smtClean="0"/>
              <a:t>01/10/2022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6620F5A-8FCC-4E24-9FBC-A5056F19AD0E}" type="datetimeFigureOut">
              <a:rPr lang="fr-FR" smtClean="0"/>
              <a:t>01/10/2022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6620F5A-8FCC-4E24-9FBC-A5056F19AD0E}" type="datetimeFigureOut">
              <a:rPr lang="fr-FR" smtClean="0"/>
              <a:t>01/10/2022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6620F5A-8FCC-4E24-9FBC-A5056F19AD0E}" type="datetimeFigureOut">
              <a:rPr lang="fr-FR" smtClean="0"/>
              <a:t>01/10/2022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D6620F5A-8FCC-4E24-9FBC-A5056F19AD0E}" type="datetimeFigureOut">
              <a:rPr lang="fr-FR" smtClean="0"/>
              <a:t>01/10/2022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D6620F5A-8FCC-4E24-9FBC-A5056F19AD0E}" type="datetimeFigureOut">
              <a:rPr lang="fr-FR" smtClean="0"/>
              <a:t>01/10/2022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D6620F5A-8FCC-4E24-9FBC-A5056F19AD0E}" type="datetimeFigureOut">
              <a:rPr lang="fr-FR" smtClean="0"/>
              <a:t>01/10/2022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D6620F5A-8FCC-4E24-9FBC-A5056F19AD0E}" type="datetimeFigureOut">
              <a:rPr lang="fr-FR" smtClean="0"/>
              <a:t>01/10/2022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6620F5A-8FCC-4E24-9FBC-A5056F19AD0E}" type="datetimeFigureOut">
              <a:rPr lang="fr-FR" smtClean="0"/>
              <a:t>01/10/2022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D6620F5A-8FCC-4E24-9FBC-A5056F19AD0E}" type="datetimeFigureOut">
              <a:rPr lang="fr-FR" smtClean="0"/>
              <a:t>01/10/2022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D6620F5A-8FCC-4E24-9FBC-A5056F19AD0E}" type="datetimeFigureOut">
              <a:rPr lang="fr-FR" smtClean="0"/>
              <a:t>01/10/2022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436244A-8155-4BCB-A235-6A6112A828F9}"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pour modifier le style du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20F5A-8FCC-4E24-9FBC-A5056F19AD0E}" type="datetimeFigureOut">
              <a:rPr lang="fr-FR" smtClean="0"/>
              <a:t>01/10/2022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6244A-8155-4BCB-A235-6A6112A828F9}"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universalis.fr/encyclopedie/deserts/3-les-familles-de-formes-de-relief/" TargetMode="Externa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www.geowiki.fr/index.php?title=Inselberg"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2.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362200"/>
            <a:ext cx="8229600" cy="1143000"/>
          </a:xfrm>
        </p:spPr>
        <p:txBody>
          <a:bodyPr>
            <a:normAutofit fontScale="90000"/>
          </a:bodyPr>
          <a:lstStyle/>
          <a:p>
            <a:r>
              <a:rPr lang="fr-FR" dirty="0"/>
              <a:t>Chapitre:5. Reliefs arides et processus éoliens</a:t>
            </a:r>
          </a:p>
        </p:txBody>
      </p:sp>
    </p:spTree>
    <p:extLst>
      <p:ext uri="{BB962C8B-B14F-4D97-AF65-F5344CB8AC3E}">
        <p14:creationId xmlns:p14="http://schemas.microsoft.com/office/powerpoint/2010/main" val="1052360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a:off x="222585" y="1099899"/>
            <a:ext cx="8693919" cy="4910262"/>
            <a:chOff x="990600" y="3124200"/>
            <a:chExt cx="7086600" cy="3418129"/>
          </a:xfrm>
        </p:grpSpPr>
        <p:pic>
          <p:nvPicPr>
            <p:cNvPr id="3" name="Picture 6" descr="World_Elev.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124200"/>
              <a:ext cx="7086600" cy="34181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33"/>
            <p:cNvGrpSpPr>
              <a:grpSpLocks/>
            </p:cNvGrpSpPr>
            <p:nvPr/>
          </p:nvGrpSpPr>
          <p:grpSpPr bwMode="auto">
            <a:xfrm>
              <a:off x="990600" y="3428740"/>
              <a:ext cx="6008998" cy="2099343"/>
              <a:chOff x="990600" y="3428741"/>
              <a:chExt cx="6009759" cy="2099040"/>
            </a:xfrm>
          </p:grpSpPr>
          <p:sp>
            <p:nvSpPr>
              <p:cNvPr id="5" name="TextBox 5"/>
              <p:cNvSpPr txBox="1"/>
              <p:nvPr/>
            </p:nvSpPr>
            <p:spPr>
              <a:xfrm>
                <a:off x="990600" y="3961990"/>
                <a:ext cx="1132538" cy="524159"/>
              </a:xfrm>
              <a:prstGeom prst="rect">
                <a:avLst/>
              </a:prstGeom>
              <a:noFill/>
            </p:spPr>
            <p:txBody>
              <a:bodyPr wrap="none">
                <a:spAutoFit/>
              </a:bodyPr>
              <a:lstStyle>
                <a:lvl1pPr eaLnBrk="0" hangingPunct="0">
                  <a:defRPr b="1">
                    <a:solidFill>
                      <a:schemeClr val="tx1"/>
                    </a:solidFill>
                    <a:latin typeface="Tahoma" charset="0"/>
                    <a:ea typeface="ＭＳ Ｐゴシック" charset="0"/>
                  </a:defRPr>
                </a:lvl1pPr>
                <a:lvl2pPr marL="742950" indent="-285750" eaLnBrk="0" hangingPunct="0">
                  <a:defRPr b="1">
                    <a:solidFill>
                      <a:schemeClr val="tx1"/>
                    </a:solidFill>
                    <a:latin typeface="Tahoma" charset="0"/>
                    <a:ea typeface="ＭＳ Ｐゴシック" charset="0"/>
                  </a:defRPr>
                </a:lvl2pPr>
                <a:lvl3pPr marL="1143000" indent="-228600" eaLnBrk="0" hangingPunct="0">
                  <a:defRPr b="1">
                    <a:solidFill>
                      <a:schemeClr val="tx1"/>
                    </a:solidFill>
                    <a:latin typeface="Tahoma" charset="0"/>
                    <a:ea typeface="ＭＳ Ｐゴシック" charset="0"/>
                  </a:defRPr>
                </a:lvl3pPr>
                <a:lvl4pPr marL="1600200" indent="-228600" eaLnBrk="0" hangingPunct="0">
                  <a:defRPr b="1">
                    <a:solidFill>
                      <a:schemeClr val="tx1"/>
                    </a:solidFill>
                    <a:latin typeface="Tahoma" charset="0"/>
                    <a:ea typeface="ＭＳ Ｐゴシック" charset="0"/>
                  </a:defRPr>
                </a:lvl4pPr>
                <a:lvl5pPr marL="2057400" indent="-228600" eaLnBrk="0" hangingPunct="0">
                  <a:defRPr b="1">
                    <a:solidFill>
                      <a:schemeClr val="tx1"/>
                    </a:solidFill>
                    <a:latin typeface="Tahoma" charset="0"/>
                    <a:ea typeface="ＭＳ Ｐゴシック" charset="0"/>
                  </a:defRPr>
                </a:lvl5pPr>
                <a:lvl6pPr marL="2514600" indent="-228600" eaLnBrk="0" fontAlgn="base" hangingPunct="0">
                  <a:spcBef>
                    <a:spcPct val="0"/>
                  </a:spcBef>
                  <a:spcAft>
                    <a:spcPct val="0"/>
                  </a:spcAft>
                  <a:defRPr b="1">
                    <a:solidFill>
                      <a:schemeClr val="tx1"/>
                    </a:solidFill>
                    <a:latin typeface="Tahoma" charset="0"/>
                    <a:ea typeface="ＭＳ Ｐゴシック" charset="0"/>
                  </a:defRPr>
                </a:lvl6pPr>
                <a:lvl7pPr marL="2971800" indent="-228600" eaLnBrk="0" fontAlgn="base" hangingPunct="0">
                  <a:spcBef>
                    <a:spcPct val="0"/>
                  </a:spcBef>
                  <a:spcAft>
                    <a:spcPct val="0"/>
                  </a:spcAft>
                  <a:defRPr b="1">
                    <a:solidFill>
                      <a:schemeClr val="tx1"/>
                    </a:solidFill>
                    <a:latin typeface="Tahoma" charset="0"/>
                    <a:ea typeface="ＭＳ Ｐゴシック" charset="0"/>
                  </a:defRPr>
                </a:lvl7pPr>
                <a:lvl8pPr marL="3429000" indent="-228600" eaLnBrk="0" fontAlgn="base" hangingPunct="0">
                  <a:spcBef>
                    <a:spcPct val="0"/>
                  </a:spcBef>
                  <a:spcAft>
                    <a:spcPct val="0"/>
                  </a:spcAft>
                  <a:defRPr b="1">
                    <a:solidFill>
                      <a:schemeClr val="tx1"/>
                    </a:solidFill>
                    <a:latin typeface="Tahoma" charset="0"/>
                    <a:ea typeface="ＭＳ Ｐゴシック" charset="0"/>
                  </a:defRPr>
                </a:lvl8pPr>
                <a:lvl9pPr marL="3886200" indent="-228600" eaLnBrk="0" fontAlgn="base" hangingPunct="0">
                  <a:spcBef>
                    <a:spcPct val="0"/>
                  </a:spcBef>
                  <a:spcAft>
                    <a:spcPct val="0"/>
                  </a:spcAft>
                  <a:defRPr b="1">
                    <a:solidFill>
                      <a:schemeClr val="tx1"/>
                    </a:solidFill>
                    <a:latin typeface="Tahoma" charset="0"/>
                    <a:ea typeface="ＭＳ Ｐゴシック" charset="0"/>
                  </a:defRPr>
                </a:lvl9pPr>
              </a:lstStyle>
              <a:p>
                <a:pPr algn="ctr">
                  <a:defRPr/>
                </a:pPr>
                <a:r>
                  <a:rPr lang="en-US" sz="1400">
                    <a:solidFill>
                      <a:schemeClr val="accent1"/>
                    </a:solidFill>
                    <a:effectLst>
                      <a:outerShdw blurRad="38100" dist="38100" dir="2700000" algn="tl">
                        <a:srgbClr val="000000"/>
                      </a:outerShdw>
                    </a:effectLst>
                    <a:cs typeface="+mn-cs"/>
                  </a:rPr>
                  <a:t>Rocky </a:t>
                </a:r>
              </a:p>
              <a:p>
                <a:pPr algn="ctr">
                  <a:defRPr/>
                </a:pPr>
                <a:r>
                  <a:rPr lang="en-US" sz="1400">
                    <a:solidFill>
                      <a:schemeClr val="accent1"/>
                    </a:solidFill>
                    <a:effectLst>
                      <a:outerShdw blurRad="38100" dist="38100" dir="2700000" algn="tl">
                        <a:srgbClr val="000000"/>
                      </a:outerShdw>
                    </a:effectLst>
                    <a:cs typeface="+mn-cs"/>
                  </a:rPr>
                  <a:t>Mountains</a:t>
                </a:r>
              </a:p>
            </p:txBody>
          </p:sp>
          <p:sp>
            <p:nvSpPr>
              <p:cNvPr id="6" name="TextBox 6"/>
              <p:cNvSpPr txBox="1"/>
              <p:nvPr/>
            </p:nvSpPr>
            <p:spPr>
              <a:xfrm>
                <a:off x="1614619" y="5028486"/>
                <a:ext cx="1129589" cy="499295"/>
              </a:xfrm>
              <a:prstGeom prst="rect">
                <a:avLst/>
              </a:prstGeom>
              <a:noFill/>
            </p:spPr>
            <p:txBody>
              <a:bodyPr wrap="square">
                <a:spAutoFit/>
              </a:bodyPr>
              <a:lstStyle>
                <a:lvl1pPr eaLnBrk="0" hangingPunct="0">
                  <a:defRPr b="1">
                    <a:solidFill>
                      <a:schemeClr val="tx1"/>
                    </a:solidFill>
                    <a:latin typeface="Tahoma" charset="0"/>
                    <a:ea typeface="ＭＳ Ｐゴシック" charset="0"/>
                  </a:defRPr>
                </a:lvl1pPr>
                <a:lvl2pPr marL="742950" indent="-285750" eaLnBrk="0" hangingPunct="0">
                  <a:defRPr b="1">
                    <a:solidFill>
                      <a:schemeClr val="tx1"/>
                    </a:solidFill>
                    <a:latin typeface="Tahoma" charset="0"/>
                    <a:ea typeface="ＭＳ Ｐゴシック" charset="0"/>
                  </a:defRPr>
                </a:lvl2pPr>
                <a:lvl3pPr marL="1143000" indent="-228600" eaLnBrk="0" hangingPunct="0">
                  <a:defRPr b="1">
                    <a:solidFill>
                      <a:schemeClr val="tx1"/>
                    </a:solidFill>
                    <a:latin typeface="Tahoma" charset="0"/>
                    <a:ea typeface="ＭＳ Ｐゴシック" charset="0"/>
                  </a:defRPr>
                </a:lvl3pPr>
                <a:lvl4pPr marL="1600200" indent="-228600" eaLnBrk="0" hangingPunct="0">
                  <a:defRPr b="1">
                    <a:solidFill>
                      <a:schemeClr val="tx1"/>
                    </a:solidFill>
                    <a:latin typeface="Tahoma" charset="0"/>
                    <a:ea typeface="ＭＳ Ｐゴシック" charset="0"/>
                  </a:defRPr>
                </a:lvl4pPr>
                <a:lvl5pPr marL="2057400" indent="-228600" eaLnBrk="0" hangingPunct="0">
                  <a:defRPr b="1">
                    <a:solidFill>
                      <a:schemeClr val="tx1"/>
                    </a:solidFill>
                    <a:latin typeface="Tahoma" charset="0"/>
                    <a:ea typeface="ＭＳ Ｐゴシック" charset="0"/>
                  </a:defRPr>
                </a:lvl5pPr>
                <a:lvl6pPr marL="2514600" indent="-228600" eaLnBrk="0" fontAlgn="base" hangingPunct="0">
                  <a:spcBef>
                    <a:spcPct val="0"/>
                  </a:spcBef>
                  <a:spcAft>
                    <a:spcPct val="0"/>
                  </a:spcAft>
                  <a:defRPr b="1">
                    <a:solidFill>
                      <a:schemeClr val="tx1"/>
                    </a:solidFill>
                    <a:latin typeface="Tahoma" charset="0"/>
                    <a:ea typeface="ＭＳ Ｐゴシック" charset="0"/>
                  </a:defRPr>
                </a:lvl6pPr>
                <a:lvl7pPr marL="2971800" indent="-228600" eaLnBrk="0" fontAlgn="base" hangingPunct="0">
                  <a:spcBef>
                    <a:spcPct val="0"/>
                  </a:spcBef>
                  <a:spcAft>
                    <a:spcPct val="0"/>
                  </a:spcAft>
                  <a:defRPr b="1">
                    <a:solidFill>
                      <a:schemeClr val="tx1"/>
                    </a:solidFill>
                    <a:latin typeface="Tahoma" charset="0"/>
                    <a:ea typeface="ＭＳ Ｐゴシック" charset="0"/>
                  </a:defRPr>
                </a:lvl7pPr>
                <a:lvl8pPr marL="3429000" indent="-228600" eaLnBrk="0" fontAlgn="base" hangingPunct="0">
                  <a:spcBef>
                    <a:spcPct val="0"/>
                  </a:spcBef>
                  <a:spcAft>
                    <a:spcPct val="0"/>
                  </a:spcAft>
                  <a:defRPr b="1">
                    <a:solidFill>
                      <a:schemeClr val="tx1"/>
                    </a:solidFill>
                    <a:latin typeface="Tahoma" charset="0"/>
                    <a:ea typeface="ＭＳ Ｐゴシック" charset="0"/>
                  </a:defRPr>
                </a:lvl8pPr>
                <a:lvl9pPr marL="3886200" indent="-228600" eaLnBrk="0" fontAlgn="base" hangingPunct="0">
                  <a:spcBef>
                    <a:spcPct val="0"/>
                  </a:spcBef>
                  <a:spcAft>
                    <a:spcPct val="0"/>
                  </a:spcAft>
                  <a:defRPr b="1">
                    <a:solidFill>
                      <a:schemeClr val="tx1"/>
                    </a:solidFill>
                    <a:latin typeface="Tahoma" charset="0"/>
                    <a:ea typeface="ＭＳ Ｐゴシック" charset="0"/>
                  </a:defRPr>
                </a:lvl9pPr>
              </a:lstStyle>
              <a:p>
                <a:pPr algn="ctr">
                  <a:defRPr/>
                </a:pPr>
                <a:r>
                  <a:rPr lang="en-US" sz="1400" dirty="0">
                    <a:solidFill>
                      <a:schemeClr val="accent1"/>
                    </a:solidFill>
                    <a:effectLst>
                      <a:outerShdw blurRad="38100" dist="38100" dir="2700000" algn="tl">
                        <a:srgbClr val="000000"/>
                      </a:outerShdw>
                    </a:effectLst>
                    <a:cs typeface="+mn-cs"/>
                  </a:rPr>
                  <a:t>Andes</a:t>
                </a:r>
              </a:p>
              <a:p>
                <a:pPr algn="ctr">
                  <a:defRPr/>
                </a:pPr>
                <a:r>
                  <a:rPr lang="en-US" sz="1400" dirty="0">
                    <a:solidFill>
                      <a:schemeClr val="accent1"/>
                    </a:solidFill>
                    <a:effectLst>
                      <a:outerShdw blurRad="38100" dist="38100" dir="2700000" algn="tl">
                        <a:srgbClr val="000000"/>
                      </a:outerShdw>
                    </a:effectLst>
                    <a:cs typeface="+mn-cs"/>
                  </a:rPr>
                  <a:t>Mountains</a:t>
                </a:r>
              </a:p>
            </p:txBody>
          </p:sp>
          <p:sp>
            <p:nvSpPr>
              <p:cNvPr id="7" name="TextBox 7"/>
              <p:cNvSpPr txBox="1"/>
              <p:nvPr/>
            </p:nvSpPr>
            <p:spPr>
              <a:xfrm>
                <a:off x="3048653" y="4114995"/>
                <a:ext cx="1289328" cy="522644"/>
              </a:xfrm>
              <a:prstGeom prst="rect">
                <a:avLst/>
              </a:prstGeom>
              <a:noFill/>
            </p:spPr>
            <p:txBody>
              <a:bodyPr wrap="none">
                <a:spAutoFit/>
              </a:bodyPr>
              <a:lstStyle>
                <a:lvl1pPr eaLnBrk="0" hangingPunct="0">
                  <a:defRPr b="1">
                    <a:solidFill>
                      <a:schemeClr val="tx1"/>
                    </a:solidFill>
                    <a:latin typeface="Tahoma" charset="0"/>
                    <a:ea typeface="ＭＳ Ｐゴシック" charset="0"/>
                  </a:defRPr>
                </a:lvl1pPr>
                <a:lvl2pPr marL="742950" indent="-285750" eaLnBrk="0" hangingPunct="0">
                  <a:defRPr b="1">
                    <a:solidFill>
                      <a:schemeClr val="tx1"/>
                    </a:solidFill>
                    <a:latin typeface="Tahoma" charset="0"/>
                    <a:ea typeface="ＭＳ Ｐゴシック" charset="0"/>
                  </a:defRPr>
                </a:lvl2pPr>
                <a:lvl3pPr marL="1143000" indent="-228600" eaLnBrk="0" hangingPunct="0">
                  <a:defRPr b="1">
                    <a:solidFill>
                      <a:schemeClr val="tx1"/>
                    </a:solidFill>
                    <a:latin typeface="Tahoma" charset="0"/>
                    <a:ea typeface="ＭＳ Ｐゴシック" charset="0"/>
                  </a:defRPr>
                </a:lvl3pPr>
                <a:lvl4pPr marL="1600200" indent="-228600" eaLnBrk="0" hangingPunct="0">
                  <a:defRPr b="1">
                    <a:solidFill>
                      <a:schemeClr val="tx1"/>
                    </a:solidFill>
                    <a:latin typeface="Tahoma" charset="0"/>
                    <a:ea typeface="ＭＳ Ｐゴシック" charset="0"/>
                  </a:defRPr>
                </a:lvl4pPr>
                <a:lvl5pPr marL="2057400" indent="-228600" eaLnBrk="0" hangingPunct="0">
                  <a:defRPr b="1">
                    <a:solidFill>
                      <a:schemeClr val="tx1"/>
                    </a:solidFill>
                    <a:latin typeface="Tahoma" charset="0"/>
                    <a:ea typeface="ＭＳ Ｐゴシック" charset="0"/>
                  </a:defRPr>
                </a:lvl5pPr>
                <a:lvl6pPr marL="2514600" indent="-228600" eaLnBrk="0" fontAlgn="base" hangingPunct="0">
                  <a:spcBef>
                    <a:spcPct val="0"/>
                  </a:spcBef>
                  <a:spcAft>
                    <a:spcPct val="0"/>
                  </a:spcAft>
                  <a:defRPr b="1">
                    <a:solidFill>
                      <a:schemeClr val="tx1"/>
                    </a:solidFill>
                    <a:latin typeface="Tahoma" charset="0"/>
                    <a:ea typeface="ＭＳ Ｐゴシック" charset="0"/>
                  </a:defRPr>
                </a:lvl6pPr>
                <a:lvl7pPr marL="2971800" indent="-228600" eaLnBrk="0" fontAlgn="base" hangingPunct="0">
                  <a:spcBef>
                    <a:spcPct val="0"/>
                  </a:spcBef>
                  <a:spcAft>
                    <a:spcPct val="0"/>
                  </a:spcAft>
                  <a:defRPr b="1">
                    <a:solidFill>
                      <a:schemeClr val="tx1"/>
                    </a:solidFill>
                    <a:latin typeface="Tahoma" charset="0"/>
                    <a:ea typeface="ＭＳ Ｐゴシック" charset="0"/>
                  </a:defRPr>
                </a:lvl7pPr>
                <a:lvl8pPr marL="3429000" indent="-228600" eaLnBrk="0" fontAlgn="base" hangingPunct="0">
                  <a:spcBef>
                    <a:spcPct val="0"/>
                  </a:spcBef>
                  <a:spcAft>
                    <a:spcPct val="0"/>
                  </a:spcAft>
                  <a:defRPr b="1">
                    <a:solidFill>
                      <a:schemeClr val="tx1"/>
                    </a:solidFill>
                    <a:latin typeface="Tahoma" charset="0"/>
                    <a:ea typeface="ＭＳ Ｐゴシック" charset="0"/>
                  </a:defRPr>
                </a:lvl8pPr>
                <a:lvl9pPr marL="3886200" indent="-228600" eaLnBrk="0" fontAlgn="base" hangingPunct="0">
                  <a:spcBef>
                    <a:spcPct val="0"/>
                  </a:spcBef>
                  <a:spcAft>
                    <a:spcPct val="0"/>
                  </a:spcAft>
                  <a:defRPr b="1">
                    <a:solidFill>
                      <a:schemeClr val="tx1"/>
                    </a:solidFill>
                    <a:latin typeface="Tahoma" charset="0"/>
                    <a:ea typeface="ＭＳ Ｐゴシック" charset="0"/>
                  </a:defRPr>
                </a:lvl9pPr>
              </a:lstStyle>
              <a:p>
                <a:pPr algn="ctr">
                  <a:defRPr/>
                </a:pPr>
                <a:r>
                  <a:rPr lang="en-US" sz="1400">
                    <a:solidFill>
                      <a:schemeClr val="accent1"/>
                    </a:solidFill>
                    <a:effectLst>
                      <a:outerShdw blurRad="38100" dist="38100" dir="2700000" algn="tl">
                        <a:srgbClr val="000000"/>
                      </a:outerShdw>
                    </a:effectLst>
                    <a:cs typeface="+mn-cs"/>
                  </a:rPr>
                  <a:t>Appalachian</a:t>
                </a:r>
              </a:p>
              <a:p>
                <a:pPr algn="ctr">
                  <a:defRPr/>
                </a:pPr>
                <a:r>
                  <a:rPr lang="en-US" sz="1400">
                    <a:solidFill>
                      <a:schemeClr val="accent1"/>
                    </a:solidFill>
                    <a:effectLst>
                      <a:outerShdw blurRad="38100" dist="38100" dir="2700000" algn="tl">
                        <a:srgbClr val="000000"/>
                      </a:outerShdw>
                    </a:effectLst>
                    <a:cs typeface="+mn-cs"/>
                  </a:rPr>
                  <a:t>Mountains</a:t>
                </a:r>
              </a:p>
            </p:txBody>
          </p:sp>
          <p:sp>
            <p:nvSpPr>
              <p:cNvPr id="8" name="TextBox 8"/>
              <p:cNvSpPr txBox="1"/>
              <p:nvPr/>
            </p:nvSpPr>
            <p:spPr>
              <a:xfrm>
                <a:off x="5867821" y="3428741"/>
                <a:ext cx="1132538" cy="522643"/>
              </a:xfrm>
              <a:prstGeom prst="rect">
                <a:avLst/>
              </a:prstGeom>
              <a:noFill/>
            </p:spPr>
            <p:txBody>
              <a:bodyPr wrap="none">
                <a:spAutoFit/>
              </a:bodyPr>
              <a:lstStyle>
                <a:lvl1pPr eaLnBrk="0" hangingPunct="0">
                  <a:defRPr b="1">
                    <a:solidFill>
                      <a:schemeClr val="tx1"/>
                    </a:solidFill>
                    <a:latin typeface="Tahoma" charset="0"/>
                    <a:ea typeface="ＭＳ Ｐゴシック" charset="0"/>
                  </a:defRPr>
                </a:lvl1pPr>
                <a:lvl2pPr marL="742950" indent="-285750" eaLnBrk="0" hangingPunct="0">
                  <a:defRPr b="1">
                    <a:solidFill>
                      <a:schemeClr val="tx1"/>
                    </a:solidFill>
                    <a:latin typeface="Tahoma" charset="0"/>
                    <a:ea typeface="ＭＳ Ｐゴシック" charset="0"/>
                  </a:defRPr>
                </a:lvl2pPr>
                <a:lvl3pPr marL="1143000" indent="-228600" eaLnBrk="0" hangingPunct="0">
                  <a:defRPr b="1">
                    <a:solidFill>
                      <a:schemeClr val="tx1"/>
                    </a:solidFill>
                    <a:latin typeface="Tahoma" charset="0"/>
                    <a:ea typeface="ＭＳ Ｐゴシック" charset="0"/>
                  </a:defRPr>
                </a:lvl3pPr>
                <a:lvl4pPr marL="1600200" indent="-228600" eaLnBrk="0" hangingPunct="0">
                  <a:defRPr b="1">
                    <a:solidFill>
                      <a:schemeClr val="tx1"/>
                    </a:solidFill>
                    <a:latin typeface="Tahoma" charset="0"/>
                    <a:ea typeface="ＭＳ Ｐゴシック" charset="0"/>
                  </a:defRPr>
                </a:lvl4pPr>
                <a:lvl5pPr marL="2057400" indent="-228600" eaLnBrk="0" hangingPunct="0">
                  <a:defRPr b="1">
                    <a:solidFill>
                      <a:schemeClr val="tx1"/>
                    </a:solidFill>
                    <a:latin typeface="Tahoma" charset="0"/>
                    <a:ea typeface="ＭＳ Ｐゴシック" charset="0"/>
                  </a:defRPr>
                </a:lvl5pPr>
                <a:lvl6pPr marL="2514600" indent="-228600" eaLnBrk="0" fontAlgn="base" hangingPunct="0">
                  <a:spcBef>
                    <a:spcPct val="0"/>
                  </a:spcBef>
                  <a:spcAft>
                    <a:spcPct val="0"/>
                  </a:spcAft>
                  <a:defRPr b="1">
                    <a:solidFill>
                      <a:schemeClr val="tx1"/>
                    </a:solidFill>
                    <a:latin typeface="Tahoma" charset="0"/>
                    <a:ea typeface="ＭＳ Ｐゴシック" charset="0"/>
                  </a:defRPr>
                </a:lvl6pPr>
                <a:lvl7pPr marL="2971800" indent="-228600" eaLnBrk="0" fontAlgn="base" hangingPunct="0">
                  <a:spcBef>
                    <a:spcPct val="0"/>
                  </a:spcBef>
                  <a:spcAft>
                    <a:spcPct val="0"/>
                  </a:spcAft>
                  <a:defRPr b="1">
                    <a:solidFill>
                      <a:schemeClr val="tx1"/>
                    </a:solidFill>
                    <a:latin typeface="Tahoma" charset="0"/>
                    <a:ea typeface="ＭＳ Ｐゴシック" charset="0"/>
                  </a:defRPr>
                </a:lvl7pPr>
                <a:lvl8pPr marL="3429000" indent="-228600" eaLnBrk="0" fontAlgn="base" hangingPunct="0">
                  <a:spcBef>
                    <a:spcPct val="0"/>
                  </a:spcBef>
                  <a:spcAft>
                    <a:spcPct val="0"/>
                  </a:spcAft>
                  <a:defRPr b="1">
                    <a:solidFill>
                      <a:schemeClr val="tx1"/>
                    </a:solidFill>
                    <a:latin typeface="Tahoma" charset="0"/>
                    <a:ea typeface="ＭＳ Ｐゴシック" charset="0"/>
                  </a:defRPr>
                </a:lvl8pPr>
                <a:lvl9pPr marL="3886200" indent="-228600" eaLnBrk="0" fontAlgn="base" hangingPunct="0">
                  <a:spcBef>
                    <a:spcPct val="0"/>
                  </a:spcBef>
                  <a:spcAft>
                    <a:spcPct val="0"/>
                  </a:spcAft>
                  <a:defRPr b="1">
                    <a:solidFill>
                      <a:schemeClr val="tx1"/>
                    </a:solidFill>
                    <a:latin typeface="Tahoma" charset="0"/>
                    <a:ea typeface="ＭＳ Ｐゴシック" charset="0"/>
                  </a:defRPr>
                </a:lvl9pPr>
              </a:lstStyle>
              <a:p>
                <a:pPr algn="ctr">
                  <a:defRPr/>
                </a:pPr>
                <a:r>
                  <a:rPr lang="en-US" sz="1400">
                    <a:solidFill>
                      <a:schemeClr val="accent1"/>
                    </a:solidFill>
                    <a:effectLst>
                      <a:outerShdw blurRad="38100" dist="38100" dir="2700000" algn="tl">
                        <a:srgbClr val="000000"/>
                      </a:outerShdw>
                    </a:effectLst>
                    <a:cs typeface="+mn-cs"/>
                  </a:rPr>
                  <a:t>Himalaya</a:t>
                </a:r>
              </a:p>
              <a:p>
                <a:pPr algn="ctr">
                  <a:defRPr/>
                </a:pPr>
                <a:r>
                  <a:rPr lang="en-US" sz="1400">
                    <a:solidFill>
                      <a:schemeClr val="accent1"/>
                    </a:solidFill>
                    <a:effectLst>
                      <a:outerShdw blurRad="38100" dist="38100" dir="2700000" algn="tl">
                        <a:srgbClr val="000000"/>
                      </a:outerShdw>
                    </a:effectLst>
                    <a:cs typeface="+mn-cs"/>
                  </a:rPr>
                  <a:t>Mountains</a:t>
                </a:r>
              </a:p>
            </p:txBody>
          </p:sp>
          <p:sp>
            <p:nvSpPr>
              <p:cNvPr id="9" name="TextBox 9"/>
              <p:cNvSpPr txBox="1"/>
              <p:nvPr/>
            </p:nvSpPr>
            <p:spPr>
              <a:xfrm>
                <a:off x="4191848" y="3428741"/>
                <a:ext cx="1478084" cy="307526"/>
              </a:xfrm>
              <a:prstGeom prst="rect">
                <a:avLst/>
              </a:prstGeom>
              <a:noFill/>
            </p:spPr>
            <p:txBody>
              <a:bodyPr wrap="none">
                <a:spAutoFit/>
              </a:bodyPr>
              <a:lstStyle>
                <a:lvl1pPr eaLnBrk="0" hangingPunct="0">
                  <a:defRPr b="1">
                    <a:solidFill>
                      <a:schemeClr val="tx1"/>
                    </a:solidFill>
                    <a:latin typeface="Tahoma" charset="0"/>
                    <a:ea typeface="ＭＳ Ｐゴシック" charset="0"/>
                  </a:defRPr>
                </a:lvl1pPr>
                <a:lvl2pPr marL="742950" indent="-285750" eaLnBrk="0" hangingPunct="0">
                  <a:defRPr b="1">
                    <a:solidFill>
                      <a:schemeClr val="tx1"/>
                    </a:solidFill>
                    <a:latin typeface="Tahoma" charset="0"/>
                    <a:ea typeface="ＭＳ Ｐゴシック" charset="0"/>
                  </a:defRPr>
                </a:lvl2pPr>
                <a:lvl3pPr marL="1143000" indent="-228600" eaLnBrk="0" hangingPunct="0">
                  <a:defRPr b="1">
                    <a:solidFill>
                      <a:schemeClr val="tx1"/>
                    </a:solidFill>
                    <a:latin typeface="Tahoma" charset="0"/>
                    <a:ea typeface="ＭＳ Ｐゴシック" charset="0"/>
                  </a:defRPr>
                </a:lvl3pPr>
                <a:lvl4pPr marL="1600200" indent="-228600" eaLnBrk="0" hangingPunct="0">
                  <a:defRPr b="1">
                    <a:solidFill>
                      <a:schemeClr val="tx1"/>
                    </a:solidFill>
                    <a:latin typeface="Tahoma" charset="0"/>
                    <a:ea typeface="ＭＳ Ｐゴシック" charset="0"/>
                  </a:defRPr>
                </a:lvl4pPr>
                <a:lvl5pPr marL="2057400" indent="-228600" eaLnBrk="0" hangingPunct="0">
                  <a:defRPr b="1">
                    <a:solidFill>
                      <a:schemeClr val="tx1"/>
                    </a:solidFill>
                    <a:latin typeface="Tahoma" charset="0"/>
                    <a:ea typeface="ＭＳ Ｐゴシック" charset="0"/>
                  </a:defRPr>
                </a:lvl5pPr>
                <a:lvl6pPr marL="2514600" indent="-228600" eaLnBrk="0" fontAlgn="base" hangingPunct="0">
                  <a:spcBef>
                    <a:spcPct val="0"/>
                  </a:spcBef>
                  <a:spcAft>
                    <a:spcPct val="0"/>
                  </a:spcAft>
                  <a:defRPr b="1">
                    <a:solidFill>
                      <a:schemeClr val="tx1"/>
                    </a:solidFill>
                    <a:latin typeface="Tahoma" charset="0"/>
                    <a:ea typeface="ＭＳ Ｐゴシック" charset="0"/>
                  </a:defRPr>
                </a:lvl6pPr>
                <a:lvl7pPr marL="2971800" indent="-228600" eaLnBrk="0" fontAlgn="base" hangingPunct="0">
                  <a:spcBef>
                    <a:spcPct val="0"/>
                  </a:spcBef>
                  <a:spcAft>
                    <a:spcPct val="0"/>
                  </a:spcAft>
                  <a:defRPr b="1">
                    <a:solidFill>
                      <a:schemeClr val="tx1"/>
                    </a:solidFill>
                    <a:latin typeface="Tahoma" charset="0"/>
                    <a:ea typeface="ＭＳ Ｐゴシック" charset="0"/>
                  </a:defRPr>
                </a:lvl7pPr>
                <a:lvl8pPr marL="3429000" indent="-228600" eaLnBrk="0" fontAlgn="base" hangingPunct="0">
                  <a:spcBef>
                    <a:spcPct val="0"/>
                  </a:spcBef>
                  <a:spcAft>
                    <a:spcPct val="0"/>
                  </a:spcAft>
                  <a:defRPr b="1">
                    <a:solidFill>
                      <a:schemeClr val="tx1"/>
                    </a:solidFill>
                    <a:latin typeface="Tahoma" charset="0"/>
                    <a:ea typeface="ＭＳ Ｐゴシック" charset="0"/>
                  </a:defRPr>
                </a:lvl8pPr>
                <a:lvl9pPr marL="3886200" indent="-228600" eaLnBrk="0" fontAlgn="base" hangingPunct="0">
                  <a:spcBef>
                    <a:spcPct val="0"/>
                  </a:spcBef>
                  <a:spcAft>
                    <a:spcPct val="0"/>
                  </a:spcAft>
                  <a:defRPr b="1">
                    <a:solidFill>
                      <a:schemeClr val="tx1"/>
                    </a:solidFill>
                    <a:latin typeface="Tahoma" charset="0"/>
                    <a:ea typeface="ＭＳ Ｐゴシック" charset="0"/>
                  </a:defRPr>
                </a:lvl9pPr>
              </a:lstStyle>
              <a:p>
                <a:pPr algn="ctr">
                  <a:defRPr/>
                </a:pPr>
                <a:r>
                  <a:rPr lang="en-US" sz="1400">
                    <a:solidFill>
                      <a:schemeClr val="accent1"/>
                    </a:solidFill>
                    <a:effectLst>
                      <a:outerShdw blurRad="38100" dist="38100" dir="2700000" algn="tl">
                        <a:srgbClr val="000000"/>
                      </a:outerShdw>
                    </a:effectLst>
                    <a:cs typeface="+mn-cs"/>
                  </a:rPr>
                  <a:t>European Alps</a:t>
                </a:r>
              </a:p>
            </p:txBody>
          </p:sp>
          <p:cxnSp>
            <p:nvCxnSpPr>
              <p:cNvPr id="10" name="Straight Arrow Connector 17"/>
              <p:cNvCxnSpPr>
                <a:cxnSpLocks noChangeShapeType="1"/>
              </p:cNvCxnSpPr>
              <p:nvPr/>
            </p:nvCxnSpPr>
            <p:spPr bwMode="auto">
              <a:xfrm flipV="1">
                <a:off x="1905116" y="4114702"/>
                <a:ext cx="304839" cy="76262"/>
              </a:xfrm>
              <a:prstGeom prst="straightConnector1">
                <a:avLst/>
              </a:prstGeom>
              <a:noFill/>
              <a:ln w="38100">
                <a:solidFill>
                  <a:schemeClr val="accent1"/>
                </a:solidFill>
                <a:round/>
                <a:headEnd/>
                <a:tailEnd type="arrow" w="med" len="med"/>
              </a:ln>
              <a:extLst>
                <a:ext uri="{909E8E84-426E-40dd-AFC4-6F175D3DCCD1}">
                  <a14:hiddenFill xmlns="" xmlns:a14="http://schemas.microsoft.com/office/drawing/2010/main">
                    <a:noFill/>
                  </a14:hiddenFill>
                </a:ext>
              </a:extLst>
            </p:spPr>
          </p:cxnSp>
          <p:cxnSp>
            <p:nvCxnSpPr>
              <p:cNvPr id="11" name="Straight Arrow Connector 18"/>
              <p:cNvCxnSpPr>
                <a:cxnSpLocks noChangeShapeType="1"/>
              </p:cNvCxnSpPr>
              <p:nvPr/>
            </p:nvCxnSpPr>
            <p:spPr bwMode="auto">
              <a:xfrm rot="16200000" flipV="1">
                <a:off x="2933978" y="4152774"/>
                <a:ext cx="228567" cy="152421"/>
              </a:xfrm>
              <a:prstGeom prst="straightConnector1">
                <a:avLst/>
              </a:prstGeom>
              <a:noFill/>
              <a:ln w="38100">
                <a:solidFill>
                  <a:schemeClr val="accent1"/>
                </a:solidFill>
                <a:round/>
                <a:headEnd/>
                <a:tailEnd type="arrow" w="med" len="med"/>
              </a:ln>
              <a:extLst>
                <a:ext uri="{909E8E84-426E-40dd-AFC4-6F175D3DCCD1}">
                  <a14:hiddenFill xmlns="" xmlns:a14="http://schemas.microsoft.com/office/drawing/2010/main">
                    <a:noFill/>
                  </a14:hiddenFill>
                </a:ext>
              </a:extLst>
            </p:spPr>
          </p:cxnSp>
          <p:cxnSp>
            <p:nvCxnSpPr>
              <p:cNvPr id="12" name="Straight Arrow Connector 21"/>
              <p:cNvCxnSpPr>
                <a:cxnSpLocks noChangeShapeType="1"/>
              </p:cNvCxnSpPr>
              <p:nvPr/>
            </p:nvCxnSpPr>
            <p:spPr bwMode="auto">
              <a:xfrm flipV="1">
                <a:off x="2590800" y="5181347"/>
                <a:ext cx="457461" cy="78041"/>
              </a:xfrm>
              <a:prstGeom prst="straightConnector1">
                <a:avLst/>
              </a:prstGeom>
              <a:noFill/>
              <a:ln w="38100">
                <a:solidFill>
                  <a:schemeClr val="accent1"/>
                </a:solidFill>
                <a:round/>
                <a:headEnd/>
                <a:tailEnd type="arrow" w="med" len="med"/>
              </a:ln>
              <a:extLst>
                <a:ext uri="{909E8E84-426E-40dd-AFC4-6F175D3DCCD1}">
                  <a14:hiddenFill xmlns="" xmlns:a14="http://schemas.microsoft.com/office/drawing/2010/main">
                    <a:noFill/>
                  </a14:hiddenFill>
                </a:ext>
              </a:extLst>
            </p:spPr>
          </p:cxnSp>
          <p:cxnSp>
            <p:nvCxnSpPr>
              <p:cNvPr id="13" name="Straight Arrow Connector 26"/>
              <p:cNvCxnSpPr>
                <a:cxnSpLocks noChangeShapeType="1"/>
              </p:cNvCxnSpPr>
              <p:nvPr/>
            </p:nvCxnSpPr>
            <p:spPr bwMode="auto">
              <a:xfrm rot="5400000">
                <a:off x="4627453" y="3755021"/>
                <a:ext cx="228536" cy="33693"/>
              </a:xfrm>
              <a:prstGeom prst="straightConnector1">
                <a:avLst/>
              </a:prstGeom>
              <a:noFill/>
              <a:ln w="38100">
                <a:solidFill>
                  <a:schemeClr val="accent1"/>
                </a:solidFill>
                <a:round/>
                <a:headEnd/>
                <a:tailEnd type="arrow" w="med" len="med"/>
              </a:ln>
              <a:extLst>
                <a:ext uri="{909E8E84-426E-40dd-AFC4-6F175D3DCCD1}">
                  <a14:hiddenFill xmlns="" xmlns:a14="http://schemas.microsoft.com/office/drawing/2010/main">
                    <a:noFill/>
                  </a14:hiddenFill>
                </a:ext>
              </a:extLst>
            </p:spPr>
          </p:cxnSp>
          <p:cxnSp>
            <p:nvCxnSpPr>
              <p:cNvPr id="14" name="Straight Arrow Connector 30"/>
              <p:cNvCxnSpPr>
                <a:cxnSpLocks noChangeShapeType="1"/>
                <a:stCxn id="8" idx="2"/>
              </p:cNvCxnSpPr>
              <p:nvPr/>
            </p:nvCxnSpPr>
            <p:spPr bwMode="auto">
              <a:xfrm rot="5400000">
                <a:off x="6222245" y="3979024"/>
                <a:ext cx="238687" cy="185044"/>
              </a:xfrm>
              <a:prstGeom prst="straightConnector1">
                <a:avLst/>
              </a:prstGeom>
              <a:noFill/>
              <a:ln w="38100">
                <a:solidFill>
                  <a:schemeClr val="accent1"/>
                </a:solidFill>
                <a:round/>
                <a:headEnd/>
                <a:tailEnd type="arrow" w="med" len="med"/>
              </a:ln>
              <a:extLst>
                <a:ext uri="{909E8E84-426E-40dd-AFC4-6F175D3DCCD1}">
                  <a14:hiddenFill xmlns="" xmlns:a14="http://schemas.microsoft.com/office/drawing/2010/main">
                    <a:noFill/>
                  </a14:hiddenFill>
                </a:ext>
              </a:extLst>
            </p:spPr>
          </p:cxnSp>
        </p:grpSp>
      </p:grpSp>
    </p:spTree>
    <p:extLst>
      <p:ext uri="{BB962C8B-B14F-4D97-AF65-F5344CB8AC3E}">
        <p14:creationId xmlns:p14="http://schemas.microsoft.com/office/powerpoint/2010/main" val="241887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8945"/>
            <a:ext cx="9144000" cy="799255"/>
          </a:xfrm>
        </p:spPr>
        <p:txBody>
          <a:bodyPr>
            <a:noAutofit/>
          </a:bodyPr>
          <a:lstStyle/>
          <a:p>
            <a:pPr algn="l"/>
            <a:r>
              <a:rPr lang="fr-FR" sz="3600" b="1" dirty="0"/>
              <a:t>Distribution des Régions</a:t>
            </a:r>
            <a:r>
              <a:rPr lang="fr-FR" sz="3600" dirty="0"/>
              <a:t> </a:t>
            </a:r>
            <a:r>
              <a:rPr lang="fr-FR" sz="3600" b="1" dirty="0"/>
              <a:t>Arides et Semi-arides</a:t>
            </a:r>
            <a:endParaRPr lang="fr-FR" sz="3600" dirty="0"/>
          </a:p>
        </p:txBody>
      </p:sp>
      <p:sp>
        <p:nvSpPr>
          <p:cNvPr id="3" name="Rectangle 2"/>
          <p:cNvSpPr/>
          <p:nvPr/>
        </p:nvSpPr>
        <p:spPr>
          <a:xfrm>
            <a:off x="152400" y="838200"/>
            <a:ext cx="8991600" cy="461665"/>
          </a:xfrm>
          <a:prstGeom prst="rect">
            <a:avLst/>
          </a:prstGeom>
        </p:spPr>
        <p:txBody>
          <a:bodyPr wrap="square">
            <a:spAutoFit/>
          </a:bodyPr>
          <a:lstStyle/>
          <a:p>
            <a:r>
              <a:rPr lang="fr-FR" sz="2400" dirty="0">
                <a:latin typeface="Adobe Caslon Pro Bold"/>
                <a:cs typeface="Adobe Caslon Pro Bold"/>
              </a:rPr>
              <a:t>Les Déserts subtropicaux se produisent à 20-30 ° latitude N-S</a:t>
            </a:r>
          </a:p>
        </p:txBody>
      </p:sp>
      <p:pic>
        <p:nvPicPr>
          <p:cNvPr id="11" name="Image 10"/>
          <p:cNvPicPr>
            <a:picLocks noChangeAspect="1"/>
          </p:cNvPicPr>
          <p:nvPr/>
        </p:nvPicPr>
        <p:blipFill rotWithShape="1">
          <a:blip r:embed="rId2"/>
          <a:srcRect l="5894" t="19105" r="4897"/>
          <a:stretch/>
        </p:blipFill>
        <p:spPr>
          <a:xfrm>
            <a:off x="228600" y="1295400"/>
            <a:ext cx="8497521" cy="4163722"/>
          </a:xfrm>
          <a:prstGeom prst="rect">
            <a:avLst/>
          </a:prstGeom>
        </p:spPr>
      </p:pic>
      <p:sp>
        <p:nvSpPr>
          <p:cNvPr id="13" name="ZoneTexte 12"/>
          <p:cNvSpPr txBox="1"/>
          <p:nvPr/>
        </p:nvSpPr>
        <p:spPr>
          <a:xfrm>
            <a:off x="304800" y="5638800"/>
            <a:ext cx="8534400" cy="430887"/>
          </a:xfrm>
          <a:prstGeom prst="rect">
            <a:avLst/>
          </a:prstGeom>
          <a:noFill/>
        </p:spPr>
        <p:txBody>
          <a:bodyPr wrap="square" rtlCol="0">
            <a:spAutoFit/>
          </a:bodyPr>
          <a:lstStyle/>
          <a:p>
            <a:r>
              <a:rPr lang="fr-FR" sz="2200" dirty="0"/>
              <a:t>Ces régions représentent 34 à 36% de la surface des continents.</a:t>
            </a:r>
          </a:p>
        </p:txBody>
      </p:sp>
    </p:spTree>
    <p:extLst>
      <p:ext uri="{BB962C8B-B14F-4D97-AF65-F5344CB8AC3E}">
        <p14:creationId xmlns:p14="http://schemas.microsoft.com/office/powerpoint/2010/main" val="1863370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71189" y="46404"/>
            <a:ext cx="5865777" cy="707886"/>
          </a:xfrm>
          <a:prstGeom prst="rect">
            <a:avLst/>
          </a:prstGeom>
        </p:spPr>
        <p:txBody>
          <a:bodyPr wrap="square">
            <a:spAutoFit/>
          </a:bodyPr>
          <a:lstStyle/>
          <a:p>
            <a:pPr algn="ctr"/>
            <a:r>
              <a:rPr lang="fr-FR" sz="4000" dirty="0">
                <a:latin typeface="Arial Unicode MS"/>
                <a:cs typeface="Arial Unicode MS"/>
              </a:rPr>
              <a:t>Altération et sols</a:t>
            </a:r>
          </a:p>
        </p:txBody>
      </p:sp>
      <p:pic>
        <p:nvPicPr>
          <p:cNvPr id="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54291"/>
            <a:ext cx="8382000" cy="4351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p:cNvSpPr/>
          <p:nvPr/>
        </p:nvSpPr>
        <p:spPr>
          <a:xfrm>
            <a:off x="381000" y="5257800"/>
            <a:ext cx="8494466" cy="1323439"/>
          </a:xfrm>
          <a:prstGeom prst="rect">
            <a:avLst/>
          </a:prstGeom>
        </p:spPr>
        <p:txBody>
          <a:bodyPr wrap="square">
            <a:spAutoFit/>
          </a:bodyPr>
          <a:lstStyle/>
          <a:p>
            <a:pPr marL="285750" indent="-285750">
              <a:buClr>
                <a:srgbClr val="FF0000"/>
              </a:buClr>
              <a:buSzPct val="120000"/>
              <a:buFont typeface="Arial"/>
              <a:buChar char="•"/>
            </a:pPr>
            <a:r>
              <a:rPr lang="fr-FR" sz="2000" dirty="0"/>
              <a:t>Altération mécanique domine au niveau des régions désertiques.</a:t>
            </a:r>
          </a:p>
          <a:p>
            <a:pPr marL="285750" indent="-285750">
              <a:buClr>
                <a:srgbClr val="FF0000"/>
              </a:buClr>
              <a:buSzPct val="120000"/>
              <a:buFont typeface="Arial"/>
              <a:buChar char="•"/>
            </a:pPr>
            <a:r>
              <a:rPr lang="fr-FR" sz="2000" dirty="0"/>
              <a:t>Altération chimique n ’est pas effective</a:t>
            </a:r>
          </a:p>
          <a:p>
            <a:pPr marL="285750" indent="-285750">
              <a:buClr>
                <a:srgbClr val="FF0000"/>
              </a:buClr>
              <a:buSzPct val="120000"/>
              <a:buFont typeface="Arial"/>
              <a:buChar char="•"/>
            </a:pPr>
            <a:r>
              <a:rPr lang="fr-FR" sz="2000" dirty="0"/>
              <a:t>Le vernis rocheux est une fine couche d’oxyde de fer ou de manganèse présente sur plusieurs surfaces de roches dans les déserts.</a:t>
            </a:r>
          </a:p>
        </p:txBody>
      </p:sp>
    </p:spTree>
    <p:extLst>
      <p:ext uri="{BB962C8B-B14F-4D97-AF65-F5344CB8AC3E}">
        <p14:creationId xmlns:p14="http://schemas.microsoft.com/office/powerpoint/2010/main" val="2010099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a:solidFill>
            <a:schemeClr val="tx1"/>
          </a:solidFill>
        </p:spPr>
        <p:txBody>
          <a:bodyPr>
            <a:noAutofit/>
          </a:bodyPr>
          <a:lstStyle/>
          <a:p>
            <a:r>
              <a:rPr lang="fr-FR" sz="2800" dirty="0">
                <a:solidFill>
                  <a:schemeClr val="bg1"/>
                </a:solidFill>
              </a:rPr>
              <a:t>LES PARTICULARITÉS DE LA MORPHOGÉNÈSE DÉSERTIQUES</a:t>
            </a:r>
          </a:p>
        </p:txBody>
      </p:sp>
      <p:sp>
        <p:nvSpPr>
          <p:cNvPr id="4" name="ZoneTexte 3"/>
          <p:cNvSpPr txBox="1"/>
          <p:nvPr/>
        </p:nvSpPr>
        <p:spPr>
          <a:xfrm>
            <a:off x="0" y="1143000"/>
            <a:ext cx="9144000" cy="769441"/>
          </a:xfrm>
          <a:prstGeom prst="rect">
            <a:avLst/>
          </a:prstGeom>
          <a:noFill/>
        </p:spPr>
        <p:txBody>
          <a:bodyPr wrap="square" rtlCol="0">
            <a:spAutoFit/>
          </a:bodyPr>
          <a:lstStyle/>
          <a:p>
            <a:r>
              <a:rPr lang="fr-FR" sz="2200" dirty="0"/>
              <a:t>L’originalité morphogénétique des régions sèches réside dans l’action des eaux courantes et  les vents:</a:t>
            </a:r>
          </a:p>
        </p:txBody>
      </p:sp>
      <p:sp>
        <p:nvSpPr>
          <p:cNvPr id="5" name="Rectangle 4"/>
          <p:cNvSpPr/>
          <p:nvPr/>
        </p:nvSpPr>
        <p:spPr>
          <a:xfrm>
            <a:off x="915167" y="3072475"/>
            <a:ext cx="5032147" cy="369332"/>
          </a:xfrm>
          <a:prstGeom prst="rect">
            <a:avLst/>
          </a:prstGeom>
        </p:spPr>
        <p:txBody>
          <a:bodyPr wrap="none">
            <a:spAutoFit/>
          </a:bodyPr>
          <a:lstStyle/>
          <a:p>
            <a:pPr marL="285750" indent="-285750">
              <a:buClr>
                <a:srgbClr val="FF0000"/>
              </a:buClr>
              <a:buFont typeface="Arial"/>
              <a:buChar char="•"/>
            </a:pPr>
            <a:r>
              <a:rPr lang="fr-FR" dirty="0">
                <a:latin typeface="Cooper Std Black"/>
                <a:cs typeface="Cooper Std Black"/>
              </a:rPr>
              <a:t>quand il pleut, il pleut vraiment dur</a:t>
            </a:r>
          </a:p>
        </p:txBody>
      </p:sp>
      <p:sp>
        <p:nvSpPr>
          <p:cNvPr id="6" name="ZoneTexte 5"/>
          <p:cNvSpPr txBox="1"/>
          <p:nvPr/>
        </p:nvSpPr>
        <p:spPr>
          <a:xfrm>
            <a:off x="915167" y="2703143"/>
            <a:ext cx="1056700" cy="369332"/>
          </a:xfrm>
          <a:prstGeom prst="rect">
            <a:avLst/>
          </a:prstGeom>
          <a:noFill/>
        </p:spPr>
        <p:txBody>
          <a:bodyPr wrap="none" rtlCol="0">
            <a:spAutoFit/>
          </a:bodyPr>
          <a:lstStyle/>
          <a:p>
            <a:pPr marL="285750" indent="-285750">
              <a:buClr>
                <a:srgbClr val="FF0000"/>
              </a:buClr>
              <a:buFont typeface="Arial"/>
              <a:buChar char="•"/>
            </a:pPr>
            <a:r>
              <a:rPr lang="fr-FR" dirty="0">
                <a:latin typeface="Cooper Std Black"/>
                <a:cs typeface="Cooper Std Black"/>
              </a:rPr>
              <a:t>Rare</a:t>
            </a:r>
          </a:p>
        </p:txBody>
      </p:sp>
      <p:sp>
        <p:nvSpPr>
          <p:cNvPr id="7" name="Rectangle 6"/>
          <p:cNvSpPr/>
          <p:nvPr/>
        </p:nvSpPr>
        <p:spPr>
          <a:xfrm>
            <a:off x="915167" y="3472418"/>
            <a:ext cx="6173485" cy="369332"/>
          </a:xfrm>
          <a:prstGeom prst="rect">
            <a:avLst/>
          </a:prstGeom>
        </p:spPr>
        <p:txBody>
          <a:bodyPr wrap="none">
            <a:spAutoFit/>
          </a:bodyPr>
          <a:lstStyle/>
          <a:p>
            <a:pPr marL="285750" indent="-285750">
              <a:buClr>
                <a:srgbClr val="FF0000"/>
              </a:buClr>
              <a:buFont typeface="Arial"/>
              <a:buChar char="•"/>
            </a:pPr>
            <a:r>
              <a:rPr lang="fr-FR" dirty="0">
                <a:latin typeface="Cooper Std Black"/>
                <a:cs typeface="Cooper Std Black"/>
              </a:rPr>
              <a:t>érode et façonne des formes de relief distincts</a:t>
            </a:r>
          </a:p>
        </p:txBody>
      </p:sp>
      <p:sp>
        <p:nvSpPr>
          <p:cNvPr id="8" name="Rectangle 7"/>
          <p:cNvSpPr/>
          <p:nvPr/>
        </p:nvSpPr>
        <p:spPr>
          <a:xfrm>
            <a:off x="533400" y="3886200"/>
            <a:ext cx="6452284" cy="400110"/>
          </a:xfrm>
          <a:prstGeom prst="rect">
            <a:avLst/>
          </a:prstGeom>
        </p:spPr>
        <p:txBody>
          <a:bodyPr wrap="square">
            <a:spAutoFit/>
          </a:bodyPr>
          <a:lstStyle/>
          <a:p>
            <a:pPr marL="285750" indent="-285750">
              <a:buClr>
                <a:srgbClr val="FF0000"/>
              </a:buClr>
              <a:buFont typeface="Wingdings" charset="2"/>
              <a:buChar char="Ø"/>
            </a:pPr>
            <a:r>
              <a:rPr lang="fr-FR" sz="2000" dirty="0">
                <a:latin typeface="Cooper Std Black"/>
                <a:cs typeface="Cooper Std Black"/>
              </a:rPr>
              <a:t>pas de plantes pour ralentir l'érosion vers le bas</a:t>
            </a:r>
          </a:p>
        </p:txBody>
      </p:sp>
      <p:sp>
        <p:nvSpPr>
          <p:cNvPr id="9" name="ZoneTexte 8"/>
          <p:cNvSpPr txBox="1"/>
          <p:nvPr/>
        </p:nvSpPr>
        <p:spPr>
          <a:xfrm>
            <a:off x="301145" y="2042669"/>
            <a:ext cx="1095172" cy="523220"/>
          </a:xfrm>
          <a:prstGeom prst="rect">
            <a:avLst/>
          </a:prstGeom>
          <a:noFill/>
        </p:spPr>
        <p:txBody>
          <a:bodyPr wrap="none" rtlCol="0">
            <a:spAutoFit/>
          </a:bodyPr>
          <a:lstStyle/>
          <a:p>
            <a:r>
              <a:rPr lang="fr-FR" sz="2800" dirty="0">
                <a:latin typeface="Cooper Std Black"/>
                <a:cs typeface="Cooper Std Black"/>
              </a:rPr>
              <a:t>EAU</a:t>
            </a:r>
            <a:r>
              <a:rPr lang="fr-FR" dirty="0"/>
              <a:t> </a:t>
            </a:r>
          </a:p>
        </p:txBody>
      </p:sp>
      <p:sp>
        <p:nvSpPr>
          <p:cNvPr id="10" name="Rectangle 9"/>
          <p:cNvSpPr/>
          <p:nvPr/>
        </p:nvSpPr>
        <p:spPr>
          <a:xfrm>
            <a:off x="1209998" y="5182251"/>
            <a:ext cx="1569660" cy="369332"/>
          </a:xfrm>
          <a:prstGeom prst="rect">
            <a:avLst/>
          </a:prstGeom>
        </p:spPr>
        <p:txBody>
          <a:bodyPr wrap="none">
            <a:spAutoFit/>
          </a:bodyPr>
          <a:lstStyle/>
          <a:p>
            <a:pPr marL="285750" indent="-285750">
              <a:buClr>
                <a:srgbClr val="FF0000"/>
              </a:buClr>
              <a:buFont typeface="Arial"/>
              <a:buChar char="•"/>
            </a:pPr>
            <a:r>
              <a:rPr lang="fr-FR" dirty="0">
                <a:latin typeface="Cooper Std Black"/>
                <a:cs typeface="Cooper Std Black"/>
              </a:rPr>
              <a:t>commun</a:t>
            </a:r>
          </a:p>
        </p:txBody>
      </p:sp>
      <p:sp>
        <p:nvSpPr>
          <p:cNvPr id="11" name="ZoneTexte 10"/>
          <p:cNvSpPr txBox="1"/>
          <p:nvPr/>
        </p:nvSpPr>
        <p:spPr>
          <a:xfrm>
            <a:off x="301145" y="4687664"/>
            <a:ext cx="1326517" cy="523220"/>
          </a:xfrm>
          <a:prstGeom prst="rect">
            <a:avLst/>
          </a:prstGeom>
          <a:noFill/>
        </p:spPr>
        <p:txBody>
          <a:bodyPr wrap="none" rtlCol="0">
            <a:spAutoFit/>
          </a:bodyPr>
          <a:lstStyle/>
          <a:p>
            <a:r>
              <a:rPr lang="fr-FR" sz="2800" dirty="0">
                <a:latin typeface="Cooper Std Black"/>
                <a:cs typeface="Cooper Std Black"/>
              </a:rPr>
              <a:t>VENT</a:t>
            </a:r>
          </a:p>
        </p:txBody>
      </p:sp>
      <p:sp>
        <p:nvSpPr>
          <p:cNvPr id="12" name="Rectangle 11"/>
          <p:cNvSpPr/>
          <p:nvPr/>
        </p:nvSpPr>
        <p:spPr>
          <a:xfrm>
            <a:off x="1209998" y="5586242"/>
            <a:ext cx="7261336" cy="646331"/>
          </a:xfrm>
          <a:prstGeom prst="rect">
            <a:avLst/>
          </a:prstGeom>
        </p:spPr>
        <p:txBody>
          <a:bodyPr wrap="square">
            <a:spAutoFit/>
          </a:bodyPr>
          <a:lstStyle/>
          <a:p>
            <a:pPr marL="285750" indent="-285750">
              <a:buClr>
                <a:srgbClr val="FF0000"/>
              </a:buClr>
              <a:buFont typeface="Arial"/>
              <a:buChar char="•"/>
            </a:pPr>
            <a:r>
              <a:rPr lang="fr-FR" dirty="0">
                <a:latin typeface="Cooper Std Black"/>
                <a:cs typeface="Cooper Std Black"/>
              </a:rPr>
              <a:t>le manque de plantes facilite l’efficacité du vent en tant qu'agent de changement.</a:t>
            </a:r>
          </a:p>
        </p:txBody>
      </p:sp>
      <p:sp>
        <p:nvSpPr>
          <p:cNvPr id="13" name="Rectangle 12"/>
          <p:cNvSpPr/>
          <p:nvPr/>
        </p:nvSpPr>
        <p:spPr>
          <a:xfrm>
            <a:off x="1209998" y="6211669"/>
            <a:ext cx="6776886" cy="369332"/>
          </a:xfrm>
          <a:prstGeom prst="rect">
            <a:avLst/>
          </a:prstGeom>
        </p:spPr>
        <p:txBody>
          <a:bodyPr wrap="square">
            <a:spAutoFit/>
          </a:bodyPr>
          <a:lstStyle/>
          <a:p>
            <a:pPr marL="285750" indent="-285750">
              <a:buClr>
                <a:srgbClr val="FF0000"/>
              </a:buClr>
              <a:buFont typeface="Arial"/>
              <a:buChar char="•"/>
            </a:pPr>
            <a:r>
              <a:rPr lang="fr-FR" dirty="0">
                <a:latin typeface="Cooper Std Black"/>
                <a:cs typeface="Cooper Std Black"/>
              </a:rPr>
              <a:t>érode et façonne des formes de relief distincts</a:t>
            </a:r>
          </a:p>
        </p:txBody>
      </p:sp>
    </p:spTree>
    <p:extLst>
      <p:ext uri="{BB962C8B-B14F-4D97-AF65-F5344CB8AC3E}">
        <p14:creationId xmlns:p14="http://schemas.microsoft.com/office/powerpoint/2010/main" val="52153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rot="5400000">
            <a:off x="5060261" y="2602263"/>
            <a:ext cx="3457663" cy="4709809"/>
          </a:xfrm>
          <a:prstGeom prst="rect">
            <a:avLst/>
          </a:prstGeom>
        </p:spPr>
      </p:pic>
      <p:pic>
        <p:nvPicPr>
          <p:cNvPr id="6" name="Image 5"/>
          <p:cNvPicPr>
            <a:picLocks noChangeAspect="1"/>
          </p:cNvPicPr>
          <p:nvPr/>
        </p:nvPicPr>
        <p:blipFill>
          <a:blip r:embed="rId3"/>
          <a:stretch>
            <a:fillRect/>
          </a:stretch>
        </p:blipFill>
        <p:spPr>
          <a:xfrm rot="5400000">
            <a:off x="5192569" y="-723097"/>
            <a:ext cx="3193055" cy="4709810"/>
          </a:xfrm>
          <a:prstGeom prst="rect">
            <a:avLst/>
          </a:prstGeom>
        </p:spPr>
      </p:pic>
      <p:sp>
        <p:nvSpPr>
          <p:cNvPr id="7" name="ZoneTexte 6"/>
          <p:cNvSpPr txBox="1"/>
          <p:nvPr/>
        </p:nvSpPr>
        <p:spPr>
          <a:xfrm>
            <a:off x="211677" y="1111393"/>
            <a:ext cx="3846374" cy="1200329"/>
          </a:xfrm>
          <a:prstGeom prst="rect">
            <a:avLst/>
          </a:prstGeom>
          <a:noFill/>
        </p:spPr>
        <p:txBody>
          <a:bodyPr wrap="none" rtlCol="0">
            <a:spAutoFit/>
          </a:bodyPr>
          <a:lstStyle/>
          <a:p>
            <a:r>
              <a:rPr lang="fr-FR" sz="2400" dirty="0"/>
              <a:t>Cours d’eau à sec</a:t>
            </a:r>
          </a:p>
          <a:p>
            <a:r>
              <a:rPr lang="fr-FR" sz="2400" dirty="0"/>
              <a:t>Les sédiments sont grossiers</a:t>
            </a:r>
          </a:p>
          <a:p>
            <a:r>
              <a:rPr lang="fr-FR" sz="2400" dirty="0"/>
              <a:t>Sujettes à des crues violentes</a:t>
            </a:r>
          </a:p>
        </p:txBody>
      </p:sp>
    </p:spTree>
    <p:extLst>
      <p:ext uri="{BB962C8B-B14F-4D97-AF65-F5344CB8AC3E}">
        <p14:creationId xmlns:p14="http://schemas.microsoft.com/office/powerpoint/2010/main" val="45549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286000" cy="6858000"/>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0"/>
            <a:ext cx="6858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re 1"/>
          <p:cNvSpPr>
            <a:spLocks noGrp="1"/>
          </p:cNvSpPr>
          <p:nvPr>
            <p:ph type="title"/>
          </p:nvPr>
        </p:nvSpPr>
        <p:spPr>
          <a:xfrm>
            <a:off x="1" y="31115"/>
            <a:ext cx="2286000" cy="2275054"/>
          </a:xfrm>
        </p:spPr>
        <p:txBody>
          <a:bodyPr>
            <a:normAutofit/>
          </a:bodyPr>
          <a:lstStyle/>
          <a:p>
            <a:r>
              <a:rPr lang="fr-FR" sz="2400" b="1" dirty="0">
                <a:latin typeface="Comic Sans MS" charset="0"/>
              </a:rPr>
              <a:t>Nil : un écoulement exotique</a:t>
            </a:r>
            <a:endParaRPr lang="fr-FR" sz="2400" dirty="0"/>
          </a:p>
        </p:txBody>
      </p:sp>
    </p:spTree>
    <p:extLst>
      <p:ext uri="{BB962C8B-B14F-4D97-AF65-F5344CB8AC3E}">
        <p14:creationId xmlns:p14="http://schemas.microsoft.com/office/powerpoint/2010/main" val="1957731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e 5"/>
          <p:cNvGraphicFramePr/>
          <p:nvPr>
            <p:extLst>
              <p:ext uri="{D42A27DB-BD31-4B8C-83A1-F6EECF244321}">
                <p14:modId xmlns:p14="http://schemas.microsoft.com/office/powerpoint/2010/main" val="3204857004"/>
              </p:ext>
            </p:extLst>
          </p:nvPr>
        </p:nvGraphicFramePr>
        <p:xfrm>
          <a:off x="1143000" y="1905000"/>
          <a:ext cx="6967265" cy="2048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75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e 5"/>
          <p:cNvGraphicFramePr/>
          <p:nvPr>
            <p:extLst>
              <p:ext uri="{D42A27DB-BD31-4B8C-83A1-F6EECF244321}">
                <p14:modId xmlns:p14="http://schemas.microsoft.com/office/powerpoint/2010/main" val="3317154827"/>
              </p:ext>
            </p:extLst>
          </p:nvPr>
        </p:nvGraphicFramePr>
        <p:xfrm>
          <a:off x="1219200" y="1752600"/>
          <a:ext cx="7055464" cy="3900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867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e 5"/>
          <p:cNvGraphicFramePr/>
          <p:nvPr>
            <p:extLst>
              <p:ext uri="{D42A27DB-BD31-4B8C-83A1-F6EECF244321}">
                <p14:modId xmlns:p14="http://schemas.microsoft.com/office/powerpoint/2010/main" val="1831350532"/>
              </p:ext>
            </p:extLst>
          </p:nvPr>
        </p:nvGraphicFramePr>
        <p:xfrm>
          <a:off x="990600" y="1828800"/>
          <a:ext cx="7055464" cy="3900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992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7999"/>
          </a:xfrm>
          <a:prstGeom prst="rect">
            <a:avLst/>
          </a:prstGeom>
          <a:solidFill>
            <a:srgbClr val="FFFC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000000"/>
              </a:solidFill>
            </a:endParaRPr>
          </a:p>
        </p:txBody>
      </p:sp>
      <p:sp>
        <p:nvSpPr>
          <p:cNvPr id="2" name="Titre 1"/>
          <p:cNvSpPr>
            <a:spLocks noGrp="1"/>
          </p:cNvSpPr>
          <p:nvPr>
            <p:ph type="title"/>
          </p:nvPr>
        </p:nvSpPr>
        <p:spPr/>
        <p:txBody>
          <a:bodyPr/>
          <a:lstStyle/>
          <a:p>
            <a:r>
              <a:rPr lang="fr-FR" b="1" dirty="0">
                <a:ln w="18000">
                  <a:solidFill>
                    <a:schemeClr val="tx1"/>
                  </a:solidFill>
                  <a:prstDash val="solid"/>
                  <a:miter lim="800000"/>
                </a:ln>
                <a:noFill/>
                <a:effectLst>
                  <a:outerShdw blurRad="25500" dist="23000" dir="7020000" algn="tl">
                    <a:srgbClr val="000000">
                      <a:alpha val="50000"/>
                    </a:srgbClr>
                  </a:outerShdw>
                </a:effectLst>
              </a:rPr>
              <a:t>ÉROSION ÉOLIENNE </a:t>
            </a:r>
          </a:p>
        </p:txBody>
      </p:sp>
      <p:sp>
        <p:nvSpPr>
          <p:cNvPr id="5" name="ZoneTexte 4"/>
          <p:cNvSpPr txBox="1"/>
          <p:nvPr/>
        </p:nvSpPr>
        <p:spPr>
          <a:xfrm>
            <a:off x="123478" y="1417638"/>
            <a:ext cx="8169474" cy="523220"/>
          </a:xfrm>
          <a:prstGeom prst="rect">
            <a:avLst/>
          </a:prstGeom>
          <a:gradFill flip="none" rotWithShape="1">
            <a:gsLst>
              <a:gs pos="12000">
                <a:schemeClr val="accent1"/>
              </a:gs>
              <a:gs pos="100000">
                <a:prstClr val="white"/>
              </a:gs>
              <a:gs pos="29000">
                <a:schemeClr val="accent1"/>
              </a:gs>
              <a:gs pos="47000">
                <a:schemeClr val="accent1"/>
              </a:gs>
            </a:gsLst>
            <a:path path="circle">
              <a:fillToRect l="100000" t="100000"/>
            </a:path>
            <a:tileRect r="-100000" b="-100000"/>
          </a:gradFill>
        </p:spPr>
        <p:txBody>
          <a:bodyPr wrap="square" rtlCol="0">
            <a:spAutoFit/>
          </a:bodyPr>
          <a:lstStyle/>
          <a:p>
            <a:r>
              <a:rPr lang="fr-FR" sz="2800" b="1" dirty="0"/>
              <a:t>Principaux agents  sont  </a:t>
            </a:r>
            <a:r>
              <a:rPr lang="fr-FR" sz="2800" b="1" dirty="0">
                <a:solidFill>
                  <a:srgbClr val="FFFF00"/>
                </a:solidFill>
              </a:rPr>
              <a:t>ABRASION </a:t>
            </a:r>
            <a:r>
              <a:rPr lang="fr-FR" sz="2800" b="1" dirty="0"/>
              <a:t>et la </a:t>
            </a:r>
            <a:r>
              <a:rPr lang="fr-FR" sz="2800" b="1" dirty="0">
                <a:solidFill>
                  <a:srgbClr val="12D5D7"/>
                </a:solidFill>
              </a:rPr>
              <a:t>DÉFLATION</a:t>
            </a:r>
          </a:p>
        </p:txBody>
      </p:sp>
      <p:sp>
        <p:nvSpPr>
          <p:cNvPr id="7" name="ZoneTexte 6"/>
          <p:cNvSpPr txBox="1"/>
          <p:nvPr/>
        </p:nvSpPr>
        <p:spPr>
          <a:xfrm>
            <a:off x="1" y="2336184"/>
            <a:ext cx="9144000" cy="1661993"/>
          </a:xfrm>
          <a:prstGeom prst="rect">
            <a:avLst/>
          </a:prstGeom>
          <a:noFill/>
          <a:effectLst/>
        </p:spPr>
        <p:txBody>
          <a:bodyPr wrap="square" rtlCol="0">
            <a:spAutoFit/>
          </a:bodyPr>
          <a:lstStyle/>
          <a:p>
            <a:r>
              <a:rPr lang="fr-FR" sz="2800" b="1" dirty="0">
                <a:solidFill>
                  <a:srgbClr val="12D5D7"/>
                </a:solidFill>
              </a:rPr>
              <a:t>DÉFLATION</a:t>
            </a:r>
          </a:p>
          <a:p>
            <a:pPr marL="457200" indent="-457200">
              <a:buClr>
                <a:srgbClr val="FF0000"/>
              </a:buClr>
              <a:buFont typeface="Wingdings" charset="2"/>
              <a:buChar char="Ø"/>
            </a:pPr>
            <a:r>
              <a:rPr lang="fr-FR"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Déplacement des sédiments meubles de surface par le vent.</a:t>
            </a:r>
          </a:p>
          <a:p>
            <a:endParaRPr lang="fr-FR" dirty="0"/>
          </a:p>
        </p:txBody>
      </p:sp>
      <p:sp>
        <p:nvSpPr>
          <p:cNvPr id="8" name="ZoneTexte 7"/>
          <p:cNvSpPr txBox="1"/>
          <p:nvPr/>
        </p:nvSpPr>
        <p:spPr>
          <a:xfrm>
            <a:off x="-2310806" y="2399197"/>
            <a:ext cx="184666" cy="369332"/>
          </a:xfrm>
          <a:prstGeom prst="rect">
            <a:avLst/>
          </a:prstGeom>
          <a:noFill/>
        </p:spPr>
        <p:txBody>
          <a:bodyPr wrap="none" rtlCol="0">
            <a:spAutoFit/>
          </a:bodyPr>
          <a:lstStyle/>
          <a:p>
            <a:endParaRPr lang="fr-FR" dirty="0"/>
          </a:p>
        </p:txBody>
      </p:sp>
      <p:sp>
        <p:nvSpPr>
          <p:cNvPr id="9" name="ZoneTexte 8"/>
          <p:cNvSpPr txBox="1"/>
          <p:nvPr/>
        </p:nvSpPr>
        <p:spPr>
          <a:xfrm>
            <a:off x="204991" y="4022184"/>
            <a:ext cx="8481809" cy="954107"/>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fr-FR" sz="2800" b="1" dirty="0">
                <a:ln w="11430"/>
                <a:solidFill>
                  <a:srgbClr val="CBBB0A"/>
                </a:solidFill>
                <a:effectLst>
                  <a:outerShdw blurRad="50800" dist="38100" dir="13500000" algn="br" rotWithShape="0">
                    <a:prstClr val="black">
                      <a:alpha val="40000"/>
                    </a:prstClr>
                  </a:outerShdw>
                </a:effectLst>
              </a:rPr>
              <a:t>ABRASION</a:t>
            </a:r>
          </a:p>
          <a:p>
            <a:pPr marL="457200" indent="-457200">
              <a:buClr>
                <a:srgbClr val="FF0000"/>
              </a:buClr>
              <a:buFont typeface="Wingdings" charset="2"/>
              <a:buChar char="Ø"/>
            </a:pPr>
            <a:r>
              <a:rPr lang="fr-FR" sz="2800" b="1" dirty="0">
                <a:ln w="11430"/>
                <a:solidFill>
                  <a:srgbClr val="CBBB0A"/>
                </a:solidFill>
                <a:effectLst>
                  <a:outerShdw blurRad="50800" dist="38100" dir="13500000" algn="br" rotWithShape="0">
                    <a:prstClr val="black">
                      <a:alpha val="40000"/>
                    </a:prstClr>
                  </a:outerShdw>
                </a:effectLst>
              </a:rPr>
              <a:t>C’est l’impact de la saltation des grains sur la surface</a:t>
            </a:r>
          </a:p>
        </p:txBody>
      </p:sp>
    </p:spTree>
    <p:extLst>
      <p:ext uri="{BB962C8B-B14F-4D97-AF65-F5344CB8AC3E}">
        <p14:creationId xmlns:p14="http://schemas.microsoft.com/office/powerpoint/2010/main" val="2893723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47267" y="3430638"/>
            <a:ext cx="4302574" cy="3427361"/>
          </a:xfrm>
          <a:prstGeom prst="rect">
            <a:avLst/>
          </a:prstGeom>
        </p:spPr>
      </p:pic>
      <p:pic>
        <p:nvPicPr>
          <p:cNvPr id="5" name="Image 4"/>
          <p:cNvPicPr>
            <a:picLocks noChangeAspect="1"/>
          </p:cNvPicPr>
          <p:nvPr/>
        </p:nvPicPr>
        <p:blipFill>
          <a:blip r:embed="rId3"/>
          <a:stretch>
            <a:fillRect/>
          </a:stretch>
        </p:blipFill>
        <p:spPr>
          <a:xfrm rot="5400000">
            <a:off x="4984335" y="-729028"/>
            <a:ext cx="3430637" cy="4888694"/>
          </a:xfrm>
          <a:prstGeom prst="rect">
            <a:avLst/>
          </a:prstGeom>
        </p:spPr>
      </p:pic>
      <p:sp>
        <p:nvSpPr>
          <p:cNvPr id="2" name="Titre 1"/>
          <p:cNvSpPr>
            <a:spLocks noGrp="1"/>
          </p:cNvSpPr>
          <p:nvPr>
            <p:ph type="ctrTitle"/>
          </p:nvPr>
        </p:nvSpPr>
        <p:spPr>
          <a:xfrm>
            <a:off x="0" y="111125"/>
            <a:ext cx="4255306" cy="1470025"/>
          </a:xfrm>
        </p:spPr>
        <p:txBody>
          <a:bodyPr/>
          <a:lstStyle/>
          <a:p>
            <a:br>
              <a:rPr lang="fr-FR" dirty="0"/>
            </a:br>
            <a:r>
              <a:rPr lang="fr-FR" dirty="0"/>
              <a:t>Domaine Xérique</a:t>
            </a:r>
          </a:p>
        </p:txBody>
      </p:sp>
      <p:sp>
        <p:nvSpPr>
          <p:cNvPr id="3" name="Sous-titre 2"/>
          <p:cNvSpPr>
            <a:spLocks noGrp="1"/>
          </p:cNvSpPr>
          <p:nvPr>
            <p:ph type="subTitle" idx="1"/>
          </p:nvPr>
        </p:nvSpPr>
        <p:spPr>
          <a:xfrm>
            <a:off x="4255307" y="4083156"/>
            <a:ext cx="4888693" cy="1752600"/>
          </a:xfrm>
        </p:spPr>
        <p:txBody>
          <a:bodyPr/>
          <a:lstStyle/>
          <a:p>
            <a:r>
              <a:rPr lang="fr-FR" b="1" dirty="0">
                <a:solidFill>
                  <a:schemeClr val="tx1"/>
                </a:solidFill>
                <a:latin typeface="Cooper Std Black"/>
                <a:cs typeface="Cooper Std Black"/>
              </a:rPr>
              <a:t>Milieux arides et désertiques</a:t>
            </a:r>
            <a:endParaRPr lang="fr-FR" dirty="0">
              <a:solidFill>
                <a:schemeClr val="tx1"/>
              </a:solidFill>
              <a:latin typeface="Cooper Std Black"/>
              <a:cs typeface="Cooper Std Black"/>
            </a:endParaRPr>
          </a:p>
        </p:txBody>
      </p:sp>
    </p:spTree>
    <p:extLst>
      <p:ext uri="{BB962C8B-B14F-4D97-AF65-F5344CB8AC3E}">
        <p14:creationId xmlns:p14="http://schemas.microsoft.com/office/powerpoint/2010/main" val="4072327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949"/>
          <a:stretch/>
        </p:blipFill>
        <p:spPr bwMode="auto">
          <a:xfrm>
            <a:off x="0" y="2628532"/>
            <a:ext cx="9144000" cy="36452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ZoneTexte 3"/>
          <p:cNvSpPr txBox="1"/>
          <p:nvPr/>
        </p:nvSpPr>
        <p:spPr>
          <a:xfrm>
            <a:off x="0" y="0"/>
            <a:ext cx="9144000" cy="954107"/>
          </a:xfrm>
          <a:prstGeom prst="rect">
            <a:avLst/>
          </a:prstGeom>
          <a:noFill/>
        </p:spPr>
        <p:txBody>
          <a:bodyPr wrap="square" rtlCol="0">
            <a:spAutoFit/>
          </a:bodyPr>
          <a:lstStyle/>
          <a:p>
            <a:r>
              <a:rPr lang="fr-FR" sz="2800" dirty="0"/>
              <a:t>Déflation produit les couloirs de déflation (</a:t>
            </a:r>
            <a:r>
              <a:rPr lang="fr-FR" sz="2800" dirty="0" err="1"/>
              <a:t>Blowouts</a:t>
            </a:r>
            <a:r>
              <a:rPr lang="fr-FR" sz="2800" dirty="0"/>
              <a:t>)  et les regs (</a:t>
            </a:r>
            <a:r>
              <a:rPr lang="fr-FR" sz="2800" dirty="0" err="1"/>
              <a:t>desert</a:t>
            </a:r>
            <a:r>
              <a:rPr lang="fr-FR" sz="2800" dirty="0"/>
              <a:t> pavement)</a:t>
            </a:r>
          </a:p>
        </p:txBody>
      </p:sp>
      <p:pic>
        <p:nvPicPr>
          <p:cNvPr id="6" name="Image 5"/>
          <p:cNvPicPr>
            <a:picLocks noChangeAspect="1"/>
          </p:cNvPicPr>
          <p:nvPr/>
        </p:nvPicPr>
        <p:blipFill>
          <a:blip r:embed="rId3"/>
          <a:stretch>
            <a:fillRect/>
          </a:stretch>
        </p:blipFill>
        <p:spPr>
          <a:xfrm>
            <a:off x="5644717" y="1272102"/>
            <a:ext cx="3499283" cy="1920948"/>
          </a:xfrm>
          <a:prstGeom prst="rect">
            <a:avLst/>
          </a:prstGeom>
        </p:spPr>
      </p:pic>
    </p:spTree>
    <p:extLst>
      <p:ext uri="{BB962C8B-B14F-4D97-AF65-F5344CB8AC3E}">
        <p14:creationId xmlns:p14="http://schemas.microsoft.com/office/powerpoint/2010/main" val="1507751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
            <a:ext cx="8229600" cy="685799"/>
          </a:xfrm>
        </p:spPr>
        <p:txBody>
          <a:bodyPr>
            <a:normAutofit fontScale="90000"/>
          </a:bodyPr>
          <a:lstStyle/>
          <a:p>
            <a:pPr algn="l"/>
            <a:r>
              <a:rPr lang="fr-FR" dirty="0"/>
              <a:t>LES REGS</a:t>
            </a:r>
          </a:p>
        </p:txBody>
      </p:sp>
      <p:pic>
        <p:nvPicPr>
          <p:cNvPr id="3" name="Image 2"/>
          <p:cNvPicPr>
            <a:picLocks noChangeAspect="1"/>
          </p:cNvPicPr>
          <p:nvPr/>
        </p:nvPicPr>
        <p:blipFill>
          <a:blip r:embed="rId2"/>
          <a:stretch>
            <a:fillRect/>
          </a:stretch>
        </p:blipFill>
        <p:spPr>
          <a:xfrm>
            <a:off x="4533414" y="3704645"/>
            <a:ext cx="4610586" cy="3153355"/>
          </a:xfrm>
          <a:prstGeom prst="rect">
            <a:avLst/>
          </a:prstGeom>
        </p:spPr>
      </p:pic>
      <p:pic>
        <p:nvPicPr>
          <p:cNvPr id="4" name="Image 3"/>
          <p:cNvPicPr>
            <a:picLocks noChangeAspect="1"/>
          </p:cNvPicPr>
          <p:nvPr/>
        </p:nvPicPr>
        <p:blipFill>
          <a:blip r:embed="rId3" cstate="print"/>
          <a:stretch>
            <a:fillRect/>
          </a:stretch>
        </p:blipFill>
        <p:spPr>
          <a:xfrm>
            <a:off x="4533414" y="0"/>
            <a:ext cx="4610586" cy="3624725"/>
          </a:xfrm>
          <a:prstGeom prst="rect">
            <a:avLst/>
          </a:prstGeom>
        </p:spPr>
      </p:pic>
      <p:sp>
        <p:nvSpPr>
          <p:cNvPr id="5" name="Rectangle 4"/>
          <p:cNvSpPr/>
          <p:nvPr/>
        </p:nvSpPr>
        <p:spPr>
          <a:xfrm>
            <a:off x="0" y="4800600"/>
            <a:ext cx="4495800" cy="1477328"/>
          </a:xfrm>
          <a:prstGeom prst="rect">
            <a:avLst/>
          </a:prstGeom>
        </p:spPr>
        <p:txBody>
          <a:bodyPr wrap="square">
            <a:spAutoFit/>
          </a:bodyPr>
          <a:lstStyle/>
          <a:p>
            <a:pPr algn="just"/>
            <a:r>
              <a:rPr lang="fr-FR" dirty="0"/>
              <a:t>Le </a:t>
            </a:r>
            <a:r>
              <a:rPr lang="fr-FR" b="1" dirty="0"/>
              <a:t>Tanezrouft</a:t>
            </a:r>
            <a:r>
              <a:rPr lang="fr-FR" dirty="0"/>
              <a:t> (qui signifie «désert » en tamazight) est une zone désertique caractérisée par ses regs, située à cheval sur l’Algérie et le Mali. Il S’étend sur environ 600 km du Nord au Sud. </a:t>
            </a:r>
          </a:p>
        </p:txBody>
      </p:sp>
      <p:sp>
        <p:nvSpPr>
          <p:cNvPr id="6" name="Rectangle 5"/>
          <p:cNvSpPr/>
          <p:nvPr/>
        </p:nvSpPr>
        <p:spPr>
          <a:xfrm>
            <a:off x="0" y="685800"/>
            <a:ext cx="4495800" cy="3477875"/>
          </a:xfrm>
          <a:prstGeom prst="rect">
            <a:avLst/>
          </a:prstGeom>
        </p:spPr>
        <p:txBody>
          <a:bodyPr wrap="square">
            <a:spAutoFit/>
          </a:bodyPr>
          <a:lstStyle/>
          <a:p>
            <a:pPr algn="just"/>
            <a:r>
              <a:rPr lang="fr-FR" sz="2000" dirty="0"/>
              <a:t>Un </a:t>
            </a:r>
            <a:r>
              <a:rPr lang="fr-FR" sz="2000" b="1" dirty="0"/>
              <a:t>reg</a:t>
            </a:r>
            <a:r>
              <a:rPr lang="fr-FR" sz="2000" dirty="0"/>
              <a:t> est un désert de pierres, une surface caillouteuse débarrassée des éléments fins par le vent(déflation éolienne). Il correspond à la roche en place érodée ou à d’anciennes nappes de cailloutis. Le reg représente le type de paysage désertique le plus répandu, il est constitué d'étendues de graviers et cailloux arrondis par l'érosion éolienne. Très peu de végétation y survit (voir acacia épineux)</a:t>
            </a:r>
          </a:p>
        </p:txBody>
      </p:sp>
    </p:spTree>
    <p:extLst>
      <p:ext uri="{BB962C8B-B14F-4D97-AF65-F5344CB8AC3E}">
        <p14:creationId xmlns:p14="http://schemas.microsoft.com/office/powerpoint/2010/main" val="6231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1" y="1756192"/>
            <a:ext cx="9144000" cy="5101808"/>
          </a:xfrm>
          <a:prstGeom prst="rect">
            <a:avLst/>
          </a:prstGeom>
        </p:spPr>
      </p:pic>
      <p:sp>
        <p:nvSpPr>
          <p:cNvPr id="2" name="Titre 1"/>
          <p:cNvSpPr>
            <a:spLocks noGrp="1"/>
          </p:cNvSpPr>
          <p:nvPr>
            <p:ph type="title"/>
          </p:nvPr>
        </p:nvSpPr>
        <p:spPr>
          <a:xfrm>
            <a:off x="457200" y="0"/>
            <a:ext cx="8229600" cy="685800"/>
          </a:xfrm>
        </p:spPr>
        <p:txBody>
          <a:bodyPr>
            <a:normAutofit fontScale="90000"/>
          </a:bodyPr>
          <a:lstStyle/>
          <a:p>
            <a:r>
              <a:rPr lang="fr-FR" dirty="0"/>
              <a:t>Reliefs structuraux :</a:t>
            </a:r>
            <a:br>
              <a:rPr lang="fr-FR" dirty="0"/>
            </a:br>
            <a:endParaRPr lang="fr-FR" dirty="0"/>
          </a:p>
        </p:txBody>
      </p:sp>
      <p:sp>
        <p:nvSpPr>
          <p:cNvPr id="3" name="Rectangle 2"/>
          <p:cNvSpPr/>
          <p:nvPr/>
        </p:nvSpPr>
        <p:spPr>
          <a:xfrm>
            <a:off x="0" y="755918"/>
            <a:ext cx="9144000" cy="954107"/>
          </a:xfrm>
          <a:prstGeom prst="rect">
            <a:avLst/>
          </a:prstGeom>
        </p:spPr>
        <p:txBody>
          <a:bodyPr wrap="square">
            <a:spAutoFit/>
          </a:bodyPr>
          <a:lstStyle/>
          <a:p>
            <a:r>
              <a:rPr lang="fr-FR" sz="2800" b="1" dirty="0"/>
              <a:t>L</a:t>
            </a:r>
            <a:r>
              <a:rPr lang="pt-BR" sz="2800" b="1" dirty="0"/>
              <a:t>ES INSELBERGS </a:t>
            </a:r>
            <a:r>
              <a:rPr lang="pt-BR" sz="2800" b="1" dirty="0" err="1"/>
              <a:t>vient</a:t>
            </a:r>
            <a:r>
              <a:rPr lang="pt-BR" sz="2800" b="1" dirty="0"/>
              <a:t> de </a:t>
            </a:r>
            <a:r>
              <a:rPr lang="pt-BR" sz="2800" b="1" dirty="0" err="1"/>
              <a:t>l’Allemand</a:t>
            </a:r>
            <a:r>
              <a:rPr lang="pt-BR" sz="2800" b="1" dirty="0"/>
              <a:t> </a:t>
            </a:r>
            <a:r>
              <a:rPr lang="pt-BR" sz="2800" b="1" dirty="0" err="1"/>
              <a:t>insel</a:t>
            </a:r>
            <a:r>
              <a:rPr lang="pt-BR" sz="2800" b="1" dirty="0"/>
              <a:t>: </a:t>
            </a:r>
            <a:r>
              <a:rPr lang="pt-BR" sz="2800" b="1" dirty="0" err="1"/>
              <a:t>île</a:t>
            </a:r>
            <a:r>
              <a:rPr lang="pt-BR" sz="2800" b="1" dirty="0"/>
              <a:t> et Berg: </a:t>
            </a:r>
            <a:r>
              <a:rPr lang="pt-BR" sz="2800" b="1" dirty="0" err="1"/>
              <a:t>montagne</a:t>
            </a:r>
            <a:endParaRPr lang="fr-FR" sz="2800" b="1" dirty="0"/>
          </a:p>
        </p:txBody>
      </p:sp>
      <p:sp>
        <p:nvSpPr>
          <p:cNvPr id="5" name="Rectangle 4"/>
          <p:cNvSpPr/>
          <p:nvPr/>
        </p:nvSpPr>
        <p:spPr>
          <a:xfrm>
            <a:off x="0" y="1756192"/>
            <a:ext cx="9144000" cy="646331"/>
          </a:xfrm>
          <a:prstGeom prst="rect">
            <a:avLst/>
          </a:prstGeom>
        </p:spPr>
        <p:txBody>
          <a:bodyPr wrap="square">
            <a:spAutoFit/>
          </a:bodyPr>
          <a:lstStyle/>
          <a:p>
            <a:r>
              <a:rPr lang="fr-FR" b="1" dirty="0"/>
              <a:t>Les inselbergs sont des montagnes isolées formées de roches très résistantes.</a:t>
            </a:r>
          </a:p>
          <a:p>
            <a:r>
              <a:rPr lang="fr-FR" b="1" dirty="0"/>
              <a:t>•exemple: </a:t>
            </a:r>
            <a:r>
              <a:rPr lang="fr-FR" b="1" dirty="0" err="1"/>
              <a:t>Ayers</a:t>
            </a:r>
            <a:r>
              <a:rPr lang="fr-FR" b="1" dirty="0"/>
              <a:t> Rock en Australie centrale.</a:t>
            </a:r>
          </a:p>
        </p:txBody>
      </p:sp>
    </p:spTree>
    <p:extLst>
      <p:ext uri="{BB962C8B-B14F-4D97-AF65-F5344CB8AC3E}">
        <p14:creationId xmlns:p14="http://schemas.microsoft.com/office/powerpoint/2010/main" val="2832370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2175322" y="1609235"/>
            <a:ext cx="6968678" cy="4812146"/>
          </a:xfrm>
          <a:prstGeom prst="rect">
            <a:avLst/>
          </a:prstGeom>
        </p:spPr>
      </p:pic>
      <p:sp>
        <p:nvSpPr>
          <p:cNvPr id="2" name="Titre 1"/>
          <p:cNvSpPr>
            <a:spLocks noGrp="1"/>
          </p:cNvSpPr>
          <p:nvPr>
            <p:ph type="title"/>
          </p:nvPr>
        </p:nvSpPr>
        <p:spPr/>
        <p:txBody>
          <a:bodyPr>
            <a:normAutofit fontScale="90000"/>
          </a:bodyPr>
          <a:lstStyle/>
          <a:p>
            <a:r>
              <a:rPr lang="fr-FR" dirty="0"/>
              <a:t>Reliefs structuraux :</a:t>
            </a:r>
            <a:br>
              <a:rPr lang="fr-FR" dirty="0"/>
            </a:br>
            <a:endParaRPr lang="fr-FR" dirty="0"/>
          </a:p>
        </p:txBody>
      </p:sp>
      <p:sp>
        <p:nvSpPr>
          <p:cNvPr id="3" name="Rectangle 2"/>
          <p:cNvSpPr/>
          <p:nvPr/>
        </p:nvSpPr>
        <p:spPr>
          <a:xfrm>
            <a:off x="0" y="1232972"/>
            <a:ext cx="4572000" cy="523220"/>
          </a:xfrm>
          <a:prstGeom prst="rect">
            <a:avLst/>
          </a:prstGeom>
        </p:spPr>
        <p:txBody>
          <a:bodyPr>
            <a:spAutoFit/>
          </a:bodyPr>
          <a:lstStyle/>
          <a:p>
            <a:r>
              <a:rPr lang="fr-FR" sz="2800" b="1" dirty="0"/>
              <a:t>L</a:t>
            </a:r>
            <a:r>
              <a:rPr lang="pt-BR" sz="2800" b="1" dirty="0"/>
              <a:t>es </a:t>
            </a:r>
            <a:r>
              <a:rPr lang="pt-BR" sz="2800" b="1" dirty="0" err="1"/>
              <a:t>Hamadas</a:t>
            </a:r>
            <a:endParaRPr lang="fr-FR" sz="2800" b="1" dirty="0"/>
          </a:p>
        </p:txBody>
      </p:sp>
      <p:sp>
        <p:nvSpPr>
          <p:cNvPr id="5" name="Rectangle 4"/>
          <p:cNvSpPr/>
          <p:nvPr/>
        </p:nvSpPr>
        <p:spPr>
          <a:xfrm>
            <a:off x="133951" y="2002227"/>
            <a:ext cx="4572000" cy="1200329"/>
          </a:xfrm>
          <a:prstGeom prst="rect">
            <a:avLst/>
          </a:prstGeom>
        </p:spPr>
        <p:txBody>
          <a:bodyPr>
            <a:spAutoFit/>
          </a:bodyPr>
          <a:lstStyle/>
          <a:p>
            <a:r>
              <a:rPr lang="fr-FR" dirty="0"/>
              <a:t>Plateau rocailleux des désertiques. </a:t>
            </a:r>
            <a:r>
              <a:rPr lang="fr-FR" i="1" dirty="0"/>
              <a:t>les hamadas sont formés de pierres noires, les oueds desséchés et absences presque totale de la végétation. Ex: </a:t>
            </a:r>
            <a:r>
              <a:rPr lang="fr-FR" dirty="0"/>
              <a:t>L'</a:t>
            </a:r>
            <a:r>
              <a:rPr lang="fr-FR" b="1" dirty="0"/>
              <a:t>Hamada du </a:t>
            </a:r>
            <a:r>
              <a:rPr lang="fr-FR" b="1" dirty="0" err="1"/>
              <a:t>Guir</a:t>
            </a:r>
            <a:r>
              <a:rPr lang="fr-FR" dirty="0"/>
              <a:t> </a:t>
            </a:r>
          </a:p>
        </p:txBody>
      </p:sp>
      <p:sp>
        <p:nvSpPr>
          <p:cNvPr id="7" name="Rectangle 6"/>
          <p:cNvSpPr/>
          <p:nvPr/>
        </p:nvSpPr>
        <p:spPr>
          <a:xfrm>
            <a:off x="133951" y="3244454"/>
            <a:ext cx="4572000" cy="923330"/>
          </a:xfrm>
          <a:prstGeom prst="rect">
            <a:avLst/>
          </a:prstGeom>
        </p:spPr>
        <p:txBody>
          <a:bodyPr>
            <a:spAutoFit/>
          </a:bodyPr>
          <a:lstStyle/>
          <a:p>
            <a:r>
              <a:rPr lang="fr-FR" dirty="0"/>
              <a:t>localisé au nord-ouest du </a:t>
            </a:r>
            <a:r>
              <a:rPr lang="fr-FR" dirty="0" err="1"/>
              <a:t>sahara</a:t>
            </a:r>
            <a:r>
              <a:rPr lang="fr-FR" dirty="0"/>
              <a:t> algérien, dans la région de la Saoura (</a:t>
            </a:r>
            <a:r>
              <a:rPr lang="fr-FR" dirty="0" err="1"/>
              <a:t>Wilayates</a:t>
            </a:r>
            <a:r>
              <a:rPr lang="fr-FR" dirty="0"/>
              <a:t> de Bechar, Adrar et Tindouf). </a:t>
            </a:r>
          </a:p>
        </p:txBody>
      </p:sp>
    </p:spTree>
    <p:extLst>
      <p:ext uri="{BB962C8B-B14F-4D97-AF65-F5344CB8AC3E}">
        <p14:creationId xmlns:p14="http://schemas.microsoft.com/office/powerpoint/2010/main" val="2236362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4357017" y="0"/>
            <a:ext cx="4786984" cy="6858001"/>
          </a:xfrm>
          <a:prstGeom prst="rect">
            <a:avLst/>
          </a:prstGeom>
        </p:spPr>
      </p:pic>
      <p:sp>
        <p:nvSpPr>
          <p:cNvPr id="2" name="Titre 1"/>
          <p:cNvSpPr>
            <a:spLocks noGrp="1"/>
          </p:cNvSpPr>
          <p:nvPr>
            <p:ph type="title"/>
          </p:nvPr>
        </p:nvSpPr>
        <p:spPr>
          <a:xfrm>
            <a:off x="457200" y="71497"/>
            <a:ext cx="8229600" cy="1143000"/>
          </a:xfrm>
        </p:spPr>
        <p:txBody>
          <a:bodyPr>
            <a:normAutofit fontScale="90000"/>
          </a:bodyPr>
          <a:lstStyle/>
          <a:p>
            <a:pPr algn="l"/>
            <a:r>
              <a:rPr lang="fr-FR" dirty="0"/>
              <a:t>Reliefs structuraux :</a:t>
            </a:r>
            <a:br>
              <a:rPr lang="fr-FR" dirty="0"/>
            </a:br>
            <a:endParaRPr lang="fr-FR" dirty="0"/>
          </a:p>
        </p:txBody>
      </p:sp>
      <p:sp>
        <p:nvSpPr>
          <p:cNvPr id="3" name="Rectangle 2"/>
          <p:cNvSpPr/>
          <p:nvPr/>
        </p:nvSpPr>
        <p:spPr>
          <a:xfrm>
            <a:off x="0" y="762000"/>
            <a:ext cx="4572000" cy="523220"/>
          </a:xfrm>
          <a:prstGeom prst="rect">
            <a:avLst/>
          </a:prstGeom>
        </p:spPr>
        <p:txBody>
          <a:bodyPr>
            <a:spAutoFit/>
          </a:bodyPr>
          <a:lstStyle/>
          <a:p>
            <a:r>
              <a:rPr lang="fr-FR" sz="2800" b="1" dirty="0"/>
              <a:t>L</a:t>
            </a:r>
            <a:r>
              <a:rPr lang="pt-BR" sz="2800" b="1" dirty="0"/>
              <a:t>es </a:t>
            </a:r>
            <a:r>
              <a:rPr lang="pt-BR" sz="2800" b="1" dirty="0" err="1"/>
              <a:t>Hamadas</a:t>
            </a:r>
            <a:endParaRPr lang="fr-FR" sz="2800" b="1" dirty="0"/>
          </a:p>
        </p:txBody>
      </p:sp>
      <p:sp>
        <p:nvSpPr>
          <p:cNvPr id="7" name="Rectangle 6"/>
          <p:cNvSpPr/>
          <p:nvPr/>
        </p:nvSpPr>
        <p:spPr>
          <a:xfrm>
            <a:off x="0" y="1525560"/>
            <a:ext cx="4419600" cy="1015663"/>
          </a:xfrm>
          <a:prstGeom prst="rect">
            <a:avLst/>
          </a:prstGeom>
        </p:spPr>
        <p:txBody>
          <a:bodyPr wrap="square">
            <a:spAutoFit/>
          </a:bodyPr>
          <a:lstStyle/>
          <a:p>
            <a:pPr algn="just"/>
            <a:r>
              <a:rPr lang="fr-FR" sz="2000" dirty="0"/>
              <a:t>La Hamada du </a:t>
            </a:r>
            <a:r>
              <a:rPr lang="fr-FR" sz="2000" dirty="0" err="1"/>
              <a:t>Guir</a:t>
            </a:r>
            <a:r>
              <a:rPr lang="fr-FR" sz="2000" dirty="0"/>
              <a:t> est un vaste plateau, monotone  s’étend entre le Tafilalt à l’Ouest et la vallée du </a:t>
            </a:r>
            <a:r>
              <a:rPr lang="fr-FR" sz="2000" dirty="0" err="1"/>
              <a:t>Guir</a:t>
            </a:r>
            <a:r>
              <a:rPr lang="fr-FR" sz="2000" dirty="0"/>
              <a:t> à l’Est.</a:t>
            </a:r>
          </a:p>
        </p:txBody>
      </p:sp>
      <p:sp>
        <p:nvSpPr>
          <p:cNvPr id="9" name="Rectangle 8"/>
          <p:cNvSpPr/>
          <p:nvPr/>
        </p:nvSpPr>
        <p:spPr>
          <a:xfrm>
            <a:off x="0" y="2819400"/>
            <a:ext cx="4343400" cy="1323439"/>
          </a:xfrm>
          <a:prstGeom prst="rect">
            <a:avLst/>
          </a:prstGeom>
        </p:spPr>
        <p:txBody>
          <a:bodyPr wrap="square">
            <a:spAutoFit/>
          </a:bodyPr>
          <a:lstStyle/>
          <a:p>
            <a:pPr algn="just"/>
            <a:r>
              <a:rPr lang="fr-FR" sz="2000" dirty="0"/>
              <a:t>La hamada s’étend du Nord au Sud sur quelques 200 km, et dans sa plus grande largeur d’Est en Ouest sur environ 100 km.</a:t>
            </a:r>
          </a:p>
        </p:txBody>
      </p:sp>
      <p:sp>
        <p:nvSpPr>
          <p:cNvPr id="12" name="Rectangle 11"/>
          <p:cNvSpPr/>
          <p:nvPr/>
        </p:nvSpPr>
        <p:spPr>
          <a:xfrm>
            <a:off x="0" y="4419600"/>
            <a:ext cx="4343400" cy="2246769"/>
          </a:xfrm>
          <a:prstGeom prst="rect">
            <a:avLst/>
          </a:prstGeom>
        </p:spPr>
        <p:txBody>
          <a:bodyPr wrap="square">
            <a:spAutoFit/>
          </a:bodyPr>
          <a:lstStyle/>
          <a:p>
            <a:pPr algn="just"/>
            <a:r>
              <a:rPr lang="fr-FR" sz="2000" dirty="0"/>
              <a:t>Sa surface apparaît peu accidentée, parsemée d’une multitude de petites dépressions fermées, les dayas vers lesquelles convergent les réseaux d’oueds aux cours mal organisés et faiblement incisés.</a:t>
            </a:r>
          </a:p>
          <a:p>
            <a:pPr algn="just"/>
            <a:r>
              <a:rPr lang="fr-FR" sz="2000" dirty="0"/>
              <a:t> </a:t>
            </a:r>
          </a:p>
        </p:txBody>
      </p:sp>
    </p:spTree>
    <p:extLst>
      <p:ext uri="{BB962C8B-B14F-4D97-AF65-F5344CB8AC3E}">
        <p14:creationId xmlns:p14="http://schemas.microsoft.com/office/powerpoint/2010/main" val="105651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rot="5400000">
            <a:off x="1143000" y="-1143002"/>
            <a:ext cx="6858000" cy="9144003"/>
          </a:xfrm>
          <a:prstGeom prst="rect">
            <a:avLst/>
          </a:prstGeom>
        </p:spPr>
      </p:pic>
      <p:sp>
        <p:nvSpPr>
          <p:cNvPr id="2" name="Titre 1"/>
          <p:cNvSpPr>
            <a:spLocks noGrp="1"/>
          </p:cNvSpPr>
          <p:nvPr>
            <p:ph type="title"/>
          </p:nvPr>
        </p:nvSpPr>
        <p:spPr>
          <a:xfrm>
            <a:off x="0" y="0"/>
            <a:ext cx="1428819" cy="846776"/>
          </a:xfrm>
        </p:spPr>
        <p:txBody>
          <a:bodyPr/>
          <a:lstStyle/>
          <a:p>
            <a:pPr algn="l"/>
            <a:r>
              <a:rPr lang="fr-FR" dirty="0"/>
              <a:t>Gara</a:t>
            </a:r>
          </a:p>
        </p:txBody>
      </p:sp>
      <p:sp>
        <p:nvSpPr>
          <p:cNvPr id="3" name="Rectangle 2"/>
          <p:cNvSpPr/>
          <p:nvPr/>
        </p:nvSpPr>
        <p:spPr>
          <a:xfrm>
            <a:off x="0" y="762000"/>
            <a:ext cx="9144000" cy="1323439"/>
          </a:xfrm>
          <a:prstGeom prst="rect">
            <a:avLst/>
          </a:prstGeom>
        </p:spPr>
        <p:txBody>
          <a:bodyPr wrap="square">
            <a:spAutoFit/>
          </a:bodyPr>
          <a:lstStyle/>
          <a:p>
            <a:pPr algn="just"/>
            <a:r>
              <a:rPr lang="fr-FR" sz="2000" u="sng" dirty="0">
                <a:hlinkClick r:id="rId3"/>
              </a:rPr>
              <a:t> </a:t>
            </a:r>
            <a:r>
              <a:rPr lang="fr-FR" sz="2000" b="1" u="sng" dirty="0">
                <a:hlinkClick r:id="rId3"/>
              </a:rPr>
              <a:t>Sont des buttes témoins qui proviennent de la  dissection des hamadas «  les </a:t>
            </a:r>
            <a:r>
              <a:rPr lang="fr-FR" sz="2000" b="1" i="1" u="sng" dirty="0">
                <a:hlinkClick r:id="rId3"/>
              </a:rPr>
              <a:t>gour</a:t>
            </a:r>
            <a:r>
              <a:rPr lang="fr-FR" sz="2000" b="1" u="sng" dirty="0">
                <a:hlinkClick r:id="rId3"/>
              </a:rPr>
              <a:t> (sing. </a:t>
            </a:r>
            <a:r>
              <a:rPr lang="fr-FR" sz="2000" b="1" i="1" u="sng" dirty="0">
                <a:hlinkClick r:id="rId3"/>
              </a:rPr>
              <a:t>gara</a:t>
            </a:r>
            <a:r>
              <a:rPr lang="fr-FR" sz="2000" b="1" u="sng" dirty="0">
                <a:hlinkClick r:id="rId3"/>
              </a:rPr>
              <a:t>), précèdent leurs rebords escarpés. La pierraille anguleuse de regs de dissociation parsème toutes ces surfaces monotones, à la suite de la fragmentation de la roche ou de son revêtement de croûte.</a:t>
            </a:r>
            <a:endParaRPr lang="fr-FR" sz="2000" b="1" dirty="0"/>
          </a:p>
        </p:txBody>
      </p:sp>
    </p:spTree>
    <p:extLst>
      <p:ext uri="{BB962C8B-B14F-4D97-AF65-F5344CB8AC3E}">
        <p14:creationId xmlns:p14="http://schemas.microsoft.com/office/powerpoint/2010/main" val="2075671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71600"/>
            <a:ext cx="4953000" cy="2862322"/>
          </a:xfrm>
          <a:prstGeom prst="rect">
            <a:avLst/>
          </a:prstGeom>
        </p:spPr>
        <p:txBody>
          <a:bodyPr wrap="square">
            <a:spAutoFit/>
          </a:bodyPr>
          <a:lstStyle/>
          <a:p>
            <a:pPr algn="just"/>
            <a:r>
              <a:rPr lang="fr-FR" sz="2000" dirty="0"/>
              <a:t>Un </a:t>
            </a:r>
            <a:r>
              <a:rPr lang="fr-FR" sz="2000" b="1" dirty="0" err="1"/>
              <a:t>yardang</a:t>
            </a:r>
            <a:r>
              <a:rPr lang="fr-FR" sz="2000" dirty="0"/>
              <a:t> est une crête rocheuse créée par l'érosion éolienne dans un milieu désertique. Les </a:t>
            </a:r>
            <a:r>
              <a:rPr lang="fr-FR" sz="2000" dirty="0" err="1"/>
              <a:t>yardangs</a:t>
            </a:r>
            <a:r>
              <a:rPr lang="fr-FR" sz="2000" dirty="0"/>
              <a:t> sont généralement de forme allongée, au moins trois fois plus longs que larges ; vus d’en haut, ils ressemblent à la coque d'un </a:t>
            </a:r>
            <a:r>
              <a:rPr lang="fr-FR" sz="2000" dirty="0" err="1"/>
              <a:t>navir</a:t>
            </a:r>
            <a:r>
              <a:rPr lang="fr-FR" sz="2000" dirty="0"/>
              <a:t>. </a:t>
            </a:r>
          </a:p>
          <a:p>
            <a:pPr algn="just"/>
            <a:r>
              <a:rPr lang="fr-FR" sz="2000" dirty="0"/>
              <a:t>Le côté exposé au vent est abrupt et escarpé et la structure devient de plus en plus basse et étroite à mesure que l'on s'éloigne du vent.</a:t>
            </a:r>
          </a:p>
        </p:txBody>
      </p:sp>
      <p:pic>
        <p:nvPicPr>
          <p:cNvPr id="3" name="Image 2"/>
          <p:cNvPicPr>
            <a:picLocks noChangeAspect="1"/>
          </p:cNvPicPr>
          <p:nvPr/>
        </p:nvPicPr>
        <p:blipFill>
          <a:blip r:embed="rId2"/>
          <a:stretch>
            <a:fillRect/>
          </a:stretch>
        </p:blipFill>
        <p:spPr>
          <a:xfrm rot="5400000">
            <a:off x="6001479" y="1640009"/>
            <a:ext cx="2094042" cy="4191000"/>
          </a:xfrm>
          <a:prstGeom prst="rect">
            <a:avLst/>
          </a:prstGeom>
        </p:spPr>
      </p:pic>
      <p:sp>
        <p:nvSpPr>
          <p:cNvPr id="5" name="Rectangle 4"/>
          <p:cNvSpPr/>
          <p:nvPr/>
        </p:nvSpPr>
        <p:spPr>
          <a:xfrm>
            <a:off x="0" y="0"/>
            <a:ext cx="1565052" cy="523220"/>
          </a:xfrm>
          <a:prstGeom prst="rect">
            <a:avLst/>
          </a:prstGeom>
        </p:spPr>
        <p:txBody>
          <a:bodyPr wrap="none">
            <a:spAutoFit/>
          </a:bodyPr>
          <a:lstStyle/>
          <a:p>
            <a:r>
              <a:rPr lang="tr-TR" sz="2800" b="1" dirty="0" err="1"/>
              <a:t>Yardangs</a:t>
            </a:r>
            <a:endParaRPr lang="fr-FR" sz="2800" b="1" dirty="0"/>
          </a:p>
        </p:txBody>
      </p:sp>
      <p:sp>
        <p:nvSpPr>
          <p:cNvPr id="6" name="Rectangle 5"/>
          <p:cNvSpPr/>
          <p:nvPr/>
        </p:nvSpPr>
        <p:spPr>
          <a:xfrm>
            <a:off x="0" y="609600"/>
            <a:ext cx="4953000" cy="707886"/>
          </a:xfrm>
          <a:prstGeom prst="rect">
            <a:avLst/>
          </a:prstGeom>
        </p:spPr>
        <p:txBody>
          <a:bodyPr wrap="square">
            <a:spAutoFit/>
          </a:bodyPr>
          <a:lstStyle/>
          <a:p>
            <a:pPr algn="just"/>
            <a:r>
              <a:rPr lang="fr-FR" sz="2000" b="1" dirty="0"/>
              <a:t>Etymologie:</a:t>
            </a:r>
            <a:r>
              <a:rPr lang="fr-FR" sz="2000" dirty="0"/>
              <a:t> Le mot est d'origine turque qui signifie « rive abrupte ».</a:t>
            </a:r>
          </a:p>
        </p:txBody>
      </p:sp>
      <p:grpSp>
        <p:nvGrpSpPr>
          <p:cNvPr id="7" name="Grouper 6"/>
          <p:cNvGrpSpPr/>
          <p:nvPr/>
        </p:nvGrpSpPr>
        <p:grpSpPr>
          <a:xfrm>
            <a:off x="4953000" y="0"/>
            <a:ext cx="4191000" cy="2688485"/>
            <a:chOff x="4953000" y="0"/>
            <a:chExt cx="4191000" cy="2853280"/>
          </a:xfrm>
        </p:grpSpPr>
        <p:pic>
          <p:nvPicPr>
            <p:cNvPr id="4" name="Image 3"/>
            <p:cNvPicPr>
              <a:picLocks noChangeAspect="1"/>
            </p:cNvPicPr>
            <p:nvPr/>
          </p:nvPicPr>
          <p:blipFill>
            <a:blip r:embed="rId3"/>
            <a:stretch>
              <a:fillRect/>
            </a:stretch>
          </p:blipFill>
          <p:spPr>
            <a:xfrm rot="5400000">
              <a:off x="5621860" y="-668860"/>
              <a:ext cx="2853280" cy="4191000"/>
            </a:xfrm>
            <a:prstGeom prst="rect">
              <a:avLst/>
            </a:prstGeom>
          </p:spPr>
        </p:pic>
        <p:cxnSp>
          <p:nvCxnSpPr>
            <p:cNvPr id="8" name="Connecteur droit avec flèche 7"/>
            <p:cNvCxnSpPr/>
            <p:nvPr/>
          </p:nvCxnSpPr>
          <p:spPr>
            <a:xfrm flipH="1">
              <a:off x="6773661" y="635082"/>
              <a:ext cx="1658135" cy="1764115"/>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Connecteur droit avec flèche 11"/>
            <p:cNvCxnSpPr/>
            <p:nvPr/>
          </p:nvCxnSpPr>
          <p:spPr>
            <a:xfrm flipV="1">
              <a:off x="5732915" y="1270163"/>
              <a:ext cx="1040746" cy="705647"/>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a:off x="5997511" y="1622986"/>
              <a:ext cx="211677" cy="194053"/>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10" name="Picture 5" descr="IMG_4993f yardang.JPG"/>
          <p:cNvPicPr>
            <a:picLocks noChangeAspect="1"/>
          </p:cNvPicPr>
          <p:nvPr/>
        </p:nvPicPr>
        <p:blipFill>
          <a:blip r:embed="rId4"/>
          <a:srcRect/>
          <a:stretch>
            <a:fillRect/>
          </a:stretch>
        </p:blipFill>
        <p:spPr bwMode="auto">
          <a:xfrm>
            <a:off x="4952999" y="4877100"/>
            <a:ext cx="4119032" cy="1953261"/>
          </a:xfrm>
          <a:prstGeom prst="rect">
            <a:avLst/>
          </a:prstGeom>
          <a:noFill/>
          <a:ln w="9525">
            <a:solidFill>
              <a:schemeClr val="tx1"/>
            </a:solidFill>
            <a:miter lim="800000"/>
            <a:headEnd/>
            <a:tailEnd/>
          </a:ln>
        </p:spPr>
      </p:pic>
      <p:sp>
        <p:nvSpPr>
          <p:cNvPr id="9" name="Rectangle 8"/>
          <p:cNvSpPr/>
          <p:nvPr/>
        </p:nvSpPr>
        <p:spPr>
          <a:xfrm>
            <a:off x="0" y="4419600"/>
            <a:ext cx="4876800" cy="2246769"/>
          </a:xfrm>
          <a:prstGeom prst="rect">
            <a:avLst/>
          </a:prstGeom>
        </p:spPr>
        <p:txBody>
          <a:bodyPr wrap="square">
            <a:spAutoFit/>
          </a:bodyPr>
          <a:lstStyle/>
          <a:p>
            <a:pPr algn="just"/>
            <a:r>
              <a:rPr lang="fr-FR" sz="2000" b="1" dirty="0"/>
              <a:t>Les méga-</a:t>
            </a:r>
            <a:r>
              <a:rPr lang="fr-FR" sz="2000" b="1" dirty="0" err="1"/>
              <a:t>yardangs</a:t>
            </a:r>
            <a:r>
              <a:rPr lang="fr-FR" sz="2000" b="1" dirty="0"/>
              <a:t> </a:t>
            </a:r>
            <a:r>
              <a:rPr lang="fr-FR" sz="2000" dirty="0"/>
              <a:t>sont ceux qui font plusieurs kilomètres de large et plusieurs centaines de mètres de haut, </a:t>
            </a:r>
          </a:p>
          <a:p>
            <a:pPr algn="just"/>
            <a:r>
              <a:rPr lang="fr-FR" sz="2000" b="1" dirty="0"/>
              <a:t>Les méso-</a:t>
            </a:r>
            <a:r>
              <a:rPr lang="fr-FR" sz="2000" b="1" dirty="0" err="1"/>
              <a:t>yardangs</a:t>
            </a:r>
            <a:r>
              <a:rPr lang="fr-FR" sz="2000" b="1" dirty="0"/>
              <a:t> </a:t>
            </a:r>
            <a:r>
              <a:rPr lang="fr-FR" sz="2000" dirty="0"/>
              <a:t>ne font que quelques mètres de haut et 10 à 15 mètres de long, et</a:t>
            </a:r>
          </a:p>
          <a:p>
            <a:pPr algn="just"/>
            <a:r>
              <a:rPr lang="fr-FR" sz="2000" b="1" dirty="0"/>
              <a:t>Les micro-</a:t>
            </a:r>
            <a:r>
              <a:rPr lang="fr-FR" sz="2000" b="1" dirty="0" err="1"/>
              <a:t>yardangs</a:t>
            </a:r>
            <a:r>
              <a:rPr lang="fr-FR" sz="2000" b="1" dirty="0"/>
              <a:t> </a:t>
            </a:r>
            <a:r>
              <a:rPr lang="fr-FR" sz="2000" dirty="0"/>
              <a:t>ne font que quelques centimètres.</a:t>
            </a:r>
          </a:p>
        </p:txBody>
      </p:sp>
    </p:spTree>
    <p:extLst>
      <p:ext uri="{BB962C8B-B14F-4D97-AF65-F5344CB8AC3E}">
        <p14:creationId xmlns:p14="http://schemas.microsoft.com/office/powerpoint/2010/main" val="1758922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609600"/>
          </a:xfrm>
        </p:spPr>
        <p:txBody>
          <a:bodyPr>
            <a:normAutofit fontScale="90000"/>
          </a:bodyPr>
          <a:lstStyle/>
          <a:p>
            <a:br>
              <a:rPr lang="fr-FR" dirty="0"/>
            </a:br>
            <a:r>
              <a:rPr lang="fr-FR" dirty="0"/>
              <a:t>Reliefs structuraux :</a:t>
            </a:r>
            <a:br>
              <a:rPr lang="fr-FR" dirty="0"/>
            </a:br>
            <a:endParaRPr lang="fr-FR" dirty="0"/>
          </a:p>
        </p:txBody>
      </p:sp>
      <p:pic>
        <p:nvPicPr>
          <p:cNvPr id="7" name="Image 6"/>
          <p:cNvPicPr>
            <a:picLocks noChangeAspect="1"/>
          </p:cNvPicPr>
          <p:nvPr/>
        </p:nvPicPr>
        <p:blipFill>
          <a:blip r:embed="rId3"/>
          <a:stretch>
            <a:fillRect/>
          </a:stretch>
        </p:blipFill>
        <p:spPr>
          <a:xfrm>
            <a:off x="4559300" y="3416300"/>
            <a:ext cx="12700" cy="12700"/>
          </a:xfrm>
          <a:prstGeom prst="rect">
            <a:avLst/>
          </a:prstGeom>
        </p:spPr>
      </p:pic>
      <p:pic>
        <p:nvPicPr>
          <p:cNvPr id="10" name="Image 9"/>
          <p:cNvPicPr>
            <a:picLocks noChangeAspect="1"/>
          </p:cNvPicPr>
          <p:nvPr/>
        </p:nvPicPr>
        <p:blipFill>
          <a:blip r:embed="rId3"/>
          <a:stretch>
            <a:fillRect/>
          </a:stretch>
        </p:blipFill>
        <p:spPr>
          <a:xfrm>
            <a:off x="4559300" y="3416300"/>
            <a:ext cx="12700" cy="12700"/>
          </a:xfrm>
          <a:prstGeom prst="rect">
            <a:avLst/>
          </a:prstGeom>
        </p:spPr>
      </p:pic>
      <p:pic>
        <p:nvPicPr>
          <p:cNvPr id="12" name="Image 11"/>
          <p:cNvPicPr>
            <a:picLocks noChangeAspect="1"/>
          </p:cNvPicPr>
          <p:nvPr/>
        </p:nvPicPr>
        <p:blipFill>
          <a:blip r:embed="rId3"/>
          <a:stretch>
            <a:fillRect/>
          </a:stretch>
        </p:blipFill>
        <p:spPr>
          <a:xfrm>
            <a:off x="4559300" y="3416300"/>
            <a:ext cx="12700" cy="12700"/>
          </a:xfrm>
          <a:prstGeom prst="rect">
            <a:avLst/>
          </a:prstGeom>
        </p:spPr>
      </p:pic>
      <p:pic>
        <p:nvPicPr>
          <p:cNvPr id="13" name="Image 12"/>
          <p:cNvPicPr>
            <a:picLocks noChangeAspect="1"/>
          </p:cNvPicPr>
          <p:nvPr/>
        </p:nvPicPr>
        <p:blipFill>
          <a:blip r:embed="rId3"/>
          <a:stretch>
            <a:fillRect/>
          </a:stretch>
        </p:blipFill>
        <p:spPr>
          <a:xfrm>
            <a:off x="4559300" y="3416300"/>
            <a:ext cx="12700" cy="12700"/>
          </a:xfrm>
          <a:prstGeom prst="rect">
            <a:avLst/>
          </a:prstGeom>
        </p:spPr>
      </p:pic>
      <p:pic>
        <p:nvPicPr>
          <p:cNvPr id="14" name="Image 13"/>
          <p:cNvPicPr>
            <a:picLocks noChangeAspect="1"/>
          </p:cNvPicPr>
          <p:nvPr/>
        </p:nvPicPr>
        <p:blipFill>
          <a:blip r:embed="rId3"/>
          <a:stretch>
            <a:fillRect/>
          </a:stretch>
        </p:blipFill>
        <p:spPr>
          <a:xfrm>
            <a:off x="4559300" y="3416300"/>
            <a:ext cx="12700" cy="12700"/>
          </a:xfrm>
          <a:prstGeom prst="rect">
            <a:avLst/>
          </a:prstGeom>
        </p:spPr>
      </p:pic>
      <p:pic>
        <p:nvPicPr>
          <p:cNvPr id="8" name="Image 7"/>
          <p:cNvPicPr>
            <a:picLocks noChangeAspect="1"/>
          </p:cNvPicPr>
          <p:nvPr/>
        </p:nvPicPr>
        <p:blipFill>
          <a:blip r:embed="rId4"/>
          <a:stretch>
            <a:fillRect/>
          </a:stretch>
        </p:blipFill>
        <p:spPr>
          <a:xfrm>
            <a:off x="3200400" y="2771775"/>
            <a:ext cx="5943600" cy="4086224"/>
          </a:xfrm>
          <a:prstGeom prst="rect">
            <a:avLst/>
          </a:prstGeom>
        </p:spPr>
      </p:pic>
      <p:sp>
        <p:nvSpPr>
          <p:cNvPr id="5" name="Rectangle 4"/>
          <p:cNvSpPr/>
          <p:nvPr/>
        </p:nvSpPr>
        <p:spPr>
          <a:xfrm>
            <a:off x="0" y="990600"/>
            <a:ext cx="9144000" cy="1631216"/>
          </a:xfrm>
          <a:prstGeom prst="rect">
            <a:avLst/>
          </a:prstGeom>
        </p:spPr>
        <p:txBody>
          <a:bodyPr wrap="square">
            <a:spAutoFit/>
          </a:bodyPr>
          <a:lstStyle/>
          <a:p>
            <a:pPr algn="just"/>
            <a:r>
              <a:rPr lang="fr-FR" sz="2000" dirty="0"/>
              <a:t>On appelle dayas des dépressions fermées de faible dénivelée qui, dans les régions présahariennes du Maghreb caractérisées par des écoulements endoréiques, parsèment la surface rigide des plateaux protégée par une dalle calcaire ou une croûte calcaire. Leurs fonds sont tapissés par une fine couche limono-argileuse permettant la stagnation des eaux de ruissellement et des oueds convergeant. </a:t>
            </a:r>
          </a:p>
        </p:txBody>
      </p:sp>
      <p:sp>
        <p:nvSpPr>
          <p:cNvPr id="3" name="Rectangle 2"/>
          <p:cNvSpPr/>
          <p:nvPr/>
        </p:nvSpPr>
        <p:spPr>
          <a:xfrm>
            <a:off x="0" y="457200"/>
            <a:ext cx="2028570" cy="523220"/>
          </a:xfrm>
          <a:prstGeom prst="rect">
            <a:avLst/>
          </a:prstGeom>
        </p:spPr>
        <p:txBody>
          <a:bodyPr wrap="square">
            <a:spAutoFit/>
          </a:bodyPr>
          <a:lstStyle/>
          <a:p>
            <a:r>
              <a:rPr lang="fr-FR" sz="2800" b="1" dirty="0"/>
              <a:t>L</a:t>
            </a:r>
            <a:r>
              <a:rPr lang="pt-BR" sz="2800" b="1" dirty="0"/>
              <a:t>es dayas</a:t>
            </a:r>
            <a:endParaRPr lang="fr-FR" sz="2800" b="1" dirty="0"/>
          </a:p>
        </p:txBody>
      </p:sp>
      <p:sp>
        <p:nvSpPr>
          <p:cNvPr id="9" name="Rectangle 8"/>
          <p:cNvSpPr/>
          <p:nvPr/>
        </p:nvSpPr>
        <p:spPr>
          <a:xfrm>
            <a:off x="0" y="3200400"/>
            <a:ext cx="3200400" cy="1938992"/>
          </a:xfrm>
          <a:prstGeom prst="rect">
            <a:avLst/>
          </a:prstGeom>
        </p:spPr>
        <p:txBody>
          <a:bodyPr wrap="square">
            <a:spAutoFit/>
          </a:bodyPr>
          <a:lstStyle/>
          <a:p>
            <a:pPr algn="just"/>
            <a:r>
              <a:rPr lang="fr-FR" sz="2000" dirty="0"/>
              <a:t>Les dayas sont donc des dépressions (hydro-éoliennes). Une alternance d’inondations et d’érosions éoliennes peut expliquer leur formation.</a:t>
            </a:r>
          </a:p>
        </p:txBody>
      </p:sp>
    </p:spTree>
    <p:extLst>
      <p:ext uri="{BB962C8B-B14F-4D97-AF65-F5344CB8AC3E}">
        <p14:creationId xmlns:p14="http://schemas.microsoft.com/office/powerpoint/2010/main" val="1417877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244" y="27663"/>
            <a:ext cx="3476462" cy="924961"/>
          </a:xfrm>
        </p:spPr>
        <p:txBody>
          <a:bodyPr/>
          <a:lstStyle/>
          <a:p>
            <a:pPr algn="l"/>
            <a:r>
              <a:rPr lang="fr-FR" dirty="0"/>
              <a:t>LES SEBKHAS</a:t>
            </a:r>
          </a:p>
        </p:txBody>
      </p:sp>
      <p:pic>
        <p:nvPicPr>
          <p:cNvPr id="3" name="Image 2"/>
          <p:cNvPicPr>
            <a:picLocks noChangeAspect="1"/>
          </p:cNvPicPr>
          <p:nvPr/>
        </p:nvPicPr>
        <p:blipFill>
          <a:blip r:embed="rId2"/>
          <a:stretch>
            <a:fillRect/>
          </a:stretch>
        </p:blipFill>
        <p:spPr>
          <a:xfrm rot="5400000">
            <a:off x="3334599" y="1048602"/>
            <a:ext cx="6858002" cy="4760800"/>
          </a:xfrm>
          <a:prstGeom prst="rect">
            <a:avLst/>
          </a:prstGeom>
        </p:spPr>
      </p:pic>
      <p:sp>
        <p:nvSpPr>
          <p:cNvPr id="4" name="Rectangle 3"/>
          <p:cNvSpPr/>
          <p:nvPr/>
        </p:nvSpPr>
        <p:spPr>
          <a:xfrm>
            <a:off x="0" y="990600"/>
            <a:ext cx="4495800" cy="2554545"/>
          </a:xfrm>
          <a:prstGeom prst="rect">
            <a:avLst/>
          </a:prstGeom>
        </p:spPr>
        <p:txBody>
          <a:bodyPr wrap="square">
            <a:spAutoFit/>
          </a:bodyPr>
          <a:lstStyle/>
          <a:p>
            <a:pPr algn="just"/>
            <a:r>
              <a:rPr lang="fr-FR" sz="2000" dirty="0"/>
              <a:t>À la différence des dayas, les sebkhas forment des marais salants temporaires. L’eau peut provenir du ruissellement ou de sources temporaires. La plus grande, le Chott el-</a:t>
            </a:r>
            <a:r>
              <a:rPr lang="fr-FR" sz="2000" dirty="0" err="1"/>
              <a:t>Jérid</a:t>
            </a:r>
            <a:r>
              <a:rPr lang="fr-FR" sz="2000" dirty="0"/>
              <a:t>, couvre 5000 km². Certaines sont exploitées sous forme de salines depuis le XVIe siècle comme à </a:t>
            </a:r>
            <a:r>
              <a:rPr lang="fr-FR" sz="2000" dirty="0" err="1"/>
              <a:t>Taoudeni</a:t>
            </a:r>
            <a:r>
              <a:rPr lang="fr-FR" sz="2000" dirty="0"/>
              <a:t> au Mali.</a:t>
            </a:r>
          </a:p>
        </p:txBody>
      </p:sp>
      <p:pic>
        <p:nvPicPr>
          <p:cNvPr id="5" name="Image 4"/>
          <p:cNvPicPr>
            <a:picLocks noChangeAspect="1"/>
          </p:cNvPicPr>
          <p:nvPr/>
        </p:nvPicPr>
        <p:blipFill>
          <a:blip r:embed="rId3"/>
          <a:stretch>
            <a:fillRect/>
          </a:stretch>
        </p:blipFill>
        <p:spPr>
          <a:xfrm>
            <a:off x="210244" y="3951618"/>
            <a:ext cx="3782710" cy="2519285"/>
          </a:xfrm>
          <a:prstGeom prst="rect">
            <a:avLst/>
          </a:prstGeom>
        </p:spPr>
      </p:pic>
    </p:spTree>
    <p:extLst>
      <p:ext uri="{BB962C8B-B14F-4D97-AF65-F5344CB8AC3E}">
        <p14:creationId xmlns:p14="http://schemas.microsoft.com/office/powerpoint/2010/main" val="2811515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Localisation des chotts</a:t>
            </a:r>
          </a:p>
        </p:txBody>
      </p:sp>
      <p:pic>
        <p:nvPicPr>
          <p:cNvPr id="3" name="Image 2"/>
          <p:cNvPicPr>
            <a:picLocks noChangeAspect="1"/>
          </p:cNvPicPr>
          <p:nvPr/>
        </p:nvPicPr>
        <p:blipFill>
          <a:blip r:embed="rId2"/>
          <a:stretch>
            <a:fillRect/>
          </a:stretch>
        </p:blipFill>
        <p:spPr>
          <a:xfrm>
            <a:off x="304800" y="1524000"/>
            <a:ext cx="8414413" cy="4868959"/>
          </a:xfrm>
          <a:prstGeom prst="rect">
            <a:avLst/>
          </a:prstGeom>
        </p:spPr>
      </p:pic>
    </p:spTree>
    <p:extLst>
      <p:ext uri="{BB962C8B-B14F-4D97-AF65-F5344CB8AC3E}">
        <p14:creationId xmlns:p14="http://schemas.microsoft.com/office/powerpoint/2010/main" val="173815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0"/>
            <a:ext cx="8229600" cy="533400"/>
          </a:xfrm>
        </p:spPr>
        <p:txBody>
          <a:bodyPr>
            <a:normAutofit fontScale="90000"/>
          </a:bodyPr>
          <a:lstStyle/>
          <a:p>
            <a:r>
              <a:rPr lang="fr-FR" dirty="0"/>
              <a:t>Le domaine xérique</a:t>
            </a:r>
          </a:p>
        </p:txBody>
      </p:sp>
      <p:sp>
        <p:nvSpPr>
          <p:cNvPr id="3" name="ZoneTexte 2"/>
          <p:cNvSpPr txBox="1"/>
          <p:nvPr/>
        </p:nvSpPr>
        <p:spPr>
          <a:xfrm>
            <a:off x="0" y="838200"/>
            <a:ext cx="9144000" cy="769441"/>
          </a:xfrm>
          <a:prstGeom prst="rect">
            <a:avLst/>
          </a:prstGeom>
          <a:noFill/>
        </p:spPr>
        <p:txBody>
          <a:bodyPr wrap="square" rtlCol="0">
            <a:spAutoFit/>
          </a:bodyPr>
          <a:lstStyle/>
          <a:p>
            <a:pPr algn="just"/>
            <a:r>
              <a:rPr lang="fr-FR" sz="2200" dirty="0"/>
              <a:t>Le domaine xérique, ou les régions sèches, forment un domaine </a:t>
            </a:r>
            <a:r>
              <a:rPr lang="fr-FR" sz="2200" dirty="0" err="1"/>
              <a:t>morphoclimatique</a:t>
            </a:r>
            <a:r>
              <a:rPr lang="fr-FR" sz="2200" dirty="0"/>
              <a:t> original.</a:t>
            </a:r>
          </a:p>
        </p:txBody>
      </p:sp>
      <p:sp>
        <p:nvSpPr>
          <p:cNvPr id="5" name="ZoneTexte 4"/>
          <p:cNvSpPr txBox="1"/>
          <p:nvPr/>
        </p:nvSpPr>
        <p:spPr>
          <a:xfrm>
            <a:off x="0" y="2209800"/>
            <a:ext cx="9143999" cy="1107996"/>
          </a:xfrm>
          <a:prstGeom prst="rect">
            <a:avLst/>
          </a:prstGeom>
          <a:noFill/>
        </p:spPr>
        <p:txBody>
          <a:bodyPr wrap="square" rtlCol="0">
            <a:spAutoFit/>
          </a:bodyPr>
          <a:lstStyle/>
          <a:p>
            <a:pPr algn="just"/>
            <a:r>
              <a:rPr lang="fr-FR" sz="2200" dirty="0"/>
              <a:t>J.TRICART Définie le domaine Xérique comme celui où la rareté des précipitations entrave le développement de la couverture végétale et rend l’écoulement sporadique dans des  bassins de 100Km</a:t>
            </a:r>
            <a:r>
              <a:rPr lang="fr-FR" sz="2200" baseline="30000" dirty="0"/>
              <a:t>2</a:t>
            </a:r>
            <a:r>
              <a:rPr lang="fr-FR" sz="2200" dirty="0"/>
              <a:t> et plus.</a:t>
            </a:r>
          </a:p>
        </p:txBody>
      </p:sp>
      <p:sp>
        <p:nvSpPr>
          <p:cNvPr id="6" name="ZoneTexte 5"/>
          <p:cNvSpPr txBox="1"/>
          <p:nvPr/>
        </p:nvSpPr>
        <p:spPr>
          <a:xfrm>
            <a:off x="0" y="3962400"/>
            <a:ext cx="9144000" cy="2123658"/>
          </a:xfrm>
          <a:prstGeom prst="rect">
            <a:avLst/>
          </a:prstGeom>
          <a:noFill/>
        </p:spPr>
        <p:txBody>
          <a:bodyPr wrap="square" rtlCol="0">
            <a:spAutoFit/>
          </a:bodyPr>
          <a:lstStyle/>
          <a:p>
            <a:pPr algn="just"/>
            <a:r>
              <a:rPr lang="fr-FR" sz="2200" dirty="0"/>
              <a:t>De cette définition nous retenons deux critères qui ont un rôle géomorphologique important:</a:t>
            </a:r>
          </a:p>
          <a:p>
            <a:pPr marL="285750" indent="-285750" algn="just">
              <a:buFont typeface="Wingdings" charset="2"/>
              <a:buChar char="Ø"/>
            </a:pPr>
            <a:r>
              <a:rPr lang="fr-FR" sz="2200" dirty="0"/>
              <a:t> sous l’effet de la sécheresse la végétation devient clairsemées ce qui favorise l’altération physique ou mécanique.</a:t>
            </a:r>
          </a:p>
          <a:p>
            <a:pPr marL="285750" indent="-285750" algn="just">
              <a:buFont typeface="Wingdings" charset="2"/>
              <a:buChar char="Ø"/>
            </a:pPr>
            <a:r>
              <a:rPr lang="fr-FR" sz="2200" dirty="0"/>
              <a:t>Le caractère sporadique de l’écoulement est due  à la faible importance des sources donc  le ruissellement l’emporte sur l’infiltration. </a:t>
            </a:r>
          </a:p>
        </p:txBody>
      </p:sp>
    </p:spTree>
    <p:extLst>
      <p:ext uri="{BB962C8B-B14F-4D97-AF65-F5344CB8AC3E}">
        <p14:creationId xmlns:p14="http://schemas.microsoft.com/office/powerpoint/2010/main" val="3623590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p:cNvGraphicFramePr/>
          <p:nvPr>
            <p:extLst>
              <p:ext uri="{D42A27DB-BD31-4B8C-83A1-F6EECF244321}">
                <p14:modId xmlns:p14="http://schemas.microsoft.com/office/powerpoint/2010/main" val="2689263633"/>
              </p:ext>
            </p:extLst>
          </p:nvPr>
        </p:nvGraphicFramePr>
        <p:xfrm>
          <a:off x="1295400" y="1600200"/>
          <a:ext cx="7055464" cy="3900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1660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rot="5400000">
            <a:off x="1679713" y="-606288"/>
            <a:ext cx="5784573" cy="9144001"/>
          </a:xfrm>
          <a:prstGeom prst="rect">
            <a:avLst/>
          </a:prstGeom>
        </p:spPr>
      </p:pic>
      <p:sp>
        <p:nvSpPr>
          <p:cNvPr id="2" name="Titre 1"/>
          <p:cNvSpPr>
            <a:spLocks noGrp="1"/>
          </p:cNvSpPr>
          <p:nvPr>
            <p:ph type="title"/>
          </p:nvPr>
        </p:nvSpPr>
        <p:spPr>
          <a:xfrm>
            <a:off x="457200" y="0"/>
            <a:ext cx="8229600" cy="685799"/>
          </a:xfrm>
        </p:spPr>
        <p:txBody>
          <a:bodyPr>
            <a:normAutofit fontScale="90000"/>
          </a:bodyPr>
          <a:lstStyle/>
          <a:p>
            <a:br>
              <a:rPr lang="fr-FR" dirty="0"/>
            </a:br>
            <a:r>
              <a:rPr lang="fr-FR" dirty="0"/>
              <a:t>Reliefs non structuraux :</a:t>
            </a:r>
            <a:br>
              <a:rPr lang="fr-FR" dirty="0"/>
            </a:br>
            <a:endParaRPr lang="fr-FR" dirty="0"/>
          </a:p>
        </p:txBody>
      </p:sp>
      <p:sp>
        <p:nvSpPr>
          <p:cNvPr id="3" name="Rectangle 2"/>
          <p:cNvSpPr/>
          <p:nvPr/>
        </p:nvSpPr>
        <p:spPr>
          <a:xfrm>
            <a:off x="0" y="228600"/>
            <a:ext cx="4572000" cy="523220"/>
          </a:xfrm>
          <a:prstGeom prst="rect">
            <a:avLst/>
          </a:prstGeom>
        </p:spPr>
        <p:txBody>
          <a:bodyPr>
            <a:spAutoFit/>
          </a:bodyPr>
          <a:lstStyle/>
          <a:p>
            <a:r>
              <a:rPr lang="fr-FR" sz="2800" b="1" dirty="0"/>
              <a:t>L</a:t>
            </a:r>
            <a:r>
              <a:rPr lang="pt-BR" sz="2800" b="1" dirty="0"/>
              <a:t>es </a:t>
            </a:r>
            <a:r>
              <a:rPr lang="pt-BR" sz="2800" b="1" dirty="0" err="1"/>
              <a:t>Glacis</a:t>
            </a:r>
            <a:endParaRPr lang="fr-FR" sz="2800" b="1" dirty="0"/>
          </a:p>
        </p:txBody>
      </p:sp>
      <p:sp>
        <p:nvSpPr>
          <p:cNvPr id="6" name="Rectangle 5"/>
          <p:cNvSpPr/>
          <p:nvPr/>
        </p:nvSpPr>
        <p:spPr>
          <a:xfrm>
            <a:off x="38587" y="1285461"/>
            <a:ext cx="9066826" cy="1384995"/>
          </a:xfrm>
          <a:prstGeom prst="rect">
            <a:avLst/>
          </a:prstGeom>
        </p:spPr>
        <p:txBody>
          <a:bodyPr wrap="square">
            <a:spAutoFit/>
          </a:bodyPr>
          <a:lstStyle/>
          <a:p>
            <a:r>
              <a:rPr lang="fr-FR" sz="2800" dirty="0">
                <a:solidFill>
                  <a:srgbClr val="0000FF"/>
                </a:solidFill>
              </a:rPr>
              <a:t>Glacis:  type d’aplanissement au profil longitudinal concave mais tendu, fréquemment dominé par des reliefs aux flancs raides.</a:t>
            </a:r>
          </a:p>
        </p:txBody>
      </p:sp>
    </p:spTree>
    <p:extLst>
      <p:ext uri="{BB962C8B-B14F-4D97-AF65-F5344CB8AC3E}">
        <p14:creationId xmlns:p14="http://schemas.microsoft.com/office/powerpoint/2010/main" val="1499977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0022"/>
            <a:ext cx="8229600" cy="1143000"/>
          </a:xfrm>
        </p:spPr>
        <p:txBody>
          <a:bodyPr>
            <a:normAutofit fontScale="90000"/>
          </a:bodyPr>
          <a:lstStyle/>
          <a:p>
            <a:r>
              <a:rPr lang="fr-FR" dirty="0"/>
              <a:t>Reliefs non structuraux :</a:t>
            </a:r>
            <a:br>
              <a:rPr lang="fr-FR" dirty="0"/>
            </a:br>
            <a:endParaRPr lang="fr-FR" dirty="0"/>
          </a:p>
        </p:txBody>
      </p:sp>
      <p:sp>
        <p:nvSpPr>
          <p:cNvPr id="3" name="Rectangle 2"/>
          <p:cNvSpPr/>
          <p:nvPr/>
        </p:nvSpPr>
        <p:spPr>
          <a:xfrm>
            <a:off x="0" y="496960"/>
            <a:ext cx="4572000" cy="523220"/>
          </a:xfrm>
          <a:prstGeom prst="rect">
            <a:avLst/>
          </a:prstGeom>
        </p:spPr>
        <p:txBody>
          <a:bodyPr>
            <a:spAutoFit/>
          </a:bodyPr>
          <a:lstStyle/>
          <a:p>
            <a:r>
              <a:rPr lang="fr-FR" sz="2800" b="1" dirty="0"/>
              <a:t>L</a:t>
            </a:r>
            <a:r>
              <a:rPr lang="pt-BR" sz="2800" b="1" dirty="0"/>
              <a:t>es </a:t>
            </a:r>
            <a:r>
              <a:rPr lang="pt-BR" sz="2800" b="1" dirty="0" err="1"/>
              <a:t>Glacis</a:t>
            </a:r>
            <a:endParaRPr lang="fr-FR" sz="2800" b="1" dirty="0"/>
          </a:p>
        </p:txBody>
      </p:sp>
      <p:pic>
        <p:nvPicPr>
          <p:cNvPr id="4" name="Image 3"/>
          <p:cNvPicPr>
            <a:picLocks noChangeAspect="1"/>
          </p:cNvPicPr>
          <p:nvPr/>
        </p:nvPicPr>
        <p:blipFill>
          <a:blip r:embed="rId3"/>
          <a:stretch>
            <a:fillRect/>
          </a:stretch>
        </p:blipFill>
        <p:spPr>
          <a:xfrm rot="5400000">
            <a:off x="1584028" y="-701971"/>
            <a:ext cx="5975941" cy="9144002"/>
          </a:xfrm>
          <a:prstGeom prst="rect">
            <a:avLst/>
          </a:prstGeom>
        </p:spPr>
      </p:pic>
    </p:spTree>
    <p:extLst>
      <p:ext uri="{BB962C8B-B14F-4D97-AF65-F5344CB8AC3E}">
        <p14:creationId xmlns:p14="http://schemas.microsoft.com/office/powerpoint/2010/main" val="3037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4572000" cy="523220"/>
          </a:xfrm>
          <a:prstGeom prst="rect">
            <a:avLst/>
          </a:prstGeom>
        </p:spPr>
        <p:txBody>
          <a:bodyPr>
            <a:spAutoFit/>
          </a:bodyPr>
          <a:lstStyle/>
          <a:p>
            <a:r>
              <a:rPr lang="fr-FR" sz="2800" b="1" dirty="0"/>
              <a:t>L</a:t>
            </a:r>
            <a:r>
              <a:rPr lang="pt-BR" sz="2800" b="1" dirty="0"/>
              <a:t>es </a:t>
            </a:r>
            <a:r>
              <a:rPr lang="pt-BR" sz="2800" b="1" dirty="0" err="1"/>
              <a:t>Pédiments</a:t>
            </a:r>
            <a:endParaRPr lang="fr-FR" sz="2800" b="1" dirty="0"/>
          </a:p>
        </p:txBody>
      </p:sp>
      <p:sp>
        <p:nvSpPr>
          <p:cNvPr id="6" name="Rectangle 5"/>
          <p:cNvSpPr/>
          <p:nvPr/>
        </p:nvSpPr>
        <p:spPr>
          <a:xfrm>
            <a:off x="0" y="838200"/>
            <a:ext cx="9144000" cy="1107996"/>
          </a:xfrm>
          <a:prstGeom prst="rect">
            <a:avLst/>
          </a:prstGeom>
        </p:spPr>
        <p:txBody>
          <a:bodyPr wrap="square">
            <a:spAutoFit/>
          </a:bodyPr>
          <a:lstStyle/>
          <a:p>
            <a:pPr algn="just"/>
            <a:r>
              <a:rPr lang="fr-FR" sz="2200" b="1" dirty="0"/>
              <a:t>Pédiment</a:t>
            </a:r>
            <a:r>
              <a:rPr lang="fr-FR" sz="2200" dirty="0"/>
              <a:t> (n. m.) mot anglais signifiant </a:t>
            </a:r>
            <a:r>
              <a:rPr lang="fr-FR" sz="2200" i="1" dirty="0"/>
              <a:t>fronton</a:t>
            </a:r>
            <a:r>
              <a:rPr lang="fr-FR" sz="2200" dirty="0"/>
              <a:t> : Glacis d’érosion, typique des morphologies désertiques, constitué sur des roches dures, au pied d’un </a:t>
            </a:r>
            <a:r>
              <a:rPr lang="fr-FR" sz="2200" u="sng" dirty="0">
                <a:hlinkClick r:id="rId3"/>
              </a:rPr>
              <a:t>inselberg.</a:t>
            </a:r>
            <a:endParaRPr lang="fr-FR" sz="2200" dirty="0"/>
          </a:p>
        </p:txBody>
      </p:sp>
      <p:pic>
        <p:nvPicPr>
          <p:cNvPr id="4" name="Image 3"/>
          <p:cNvPicPr>
            <a:picLocks noChangeAspect="1"/>
          </p:cNvPicPr>
          <p:nvPr/>
        </p:nvPicPr>
        <p:blipFill rotWithShape="1">
          <a:blip r:embed="rId4"/>
          <a:srcRect t="18540" r="3420" b="9379"/>
          <a:stretch/>
        </p:blipFill>
        <p:spPr>
          <a:xfrm>
            <a:off x="229315" y="2641034"/>
            <a:ext cx="8590555" cy="3427524"/>
          </a:xfrm>
          <a:prstGeom prst="rect">
            <a:avLst/>
          </a:prstGeom>
        </p:spPr>
      </p:pic>
    </p:spTree>
    <p:extLst>
      <p:ext uri="{BB962C8B-B14F-4D97-AF65-F5344CB8AC3E}">
        <p14:creationId xmlns:p14="http://schemas.microsoft.com/office/powerpoint/2010/main" val="1567479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9600" y="2514600"/>
            <a:ext cx="8168116" cy="1362075"/>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fr-FR" cap="none" dirty="0">
                <a:ln w="11430"/>
                <a:solidFill>
                  <a:srgbClr val="F9E400"/>
                </a:solidFill>
                <a:effectLst>
                  <a:outerShdw blurRad="80000" dist="40000" dir="5040000" algn="tl">
                    <a:srgbClr val="000000">
                      <a:alpha val="30000"/>
                    </a:srgbClr>
                  </a:outerShdw>
                </a:effectLst>
              </a:rPr>
              <a:t>Modelés et processus</a:t>
            </a:r>
            <a:br>
              <a:rPr lang="fr-FR" cap="none" dirty="0">
                <a:ln w="11430"/>
                <a:solidFill>
                  <a:srgbClr val="F9E400"/>
                </a:solidFill>
                <a:effectLst>
                  <a:outerShdw blurRad="80000" dist="40000" dir="5040000" algn="tl">
                    <a:srgbClr val="000000">
                      <a:alpha val="30000"/>
                    </a:srgbClr>
                  </a:outerShdw>
                </a:effectLst>
              </a:rPr>
            </a:br>
            <a:r>
              <a:rPr lang="fr-FR" cap="none" dirty="0">
                <a:ln w="11430"/>
                <a:solidFill>
                  <a:srgbClr val="F9E400"/>
                </a:solidFill>
                <a:effectLst>
                  <a:outerShdw blurRad="80000" dist="40000" dir="5040000" algn="tl">
                    <a:srgbClr val="000000">
                      <a:alpha val="30000"/>
                    </a:srgbClr>
                  </a:outerShdw>
                </a:effectLst>
              </a:rPr>
              <a:t>d’accumulation</a:t>
            </a:r>
          </a:p>
        </p:txBody>
      </p:sp>
    </p:spTree>
    <p:extLst>
      <p:ext uri="{BB962C8B-B14F-4D97-AF65-F5344CB8AC3E}">
        <p14:creationId xmlns:p14="http://schemas.microsoft.com/office/powerpoint/2010/main" val="1906817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6957" y="10021"/>
            <a:ext cx="8229600" cy="1143000"/>
          </a:xfrm>
        </p:spPr>
        <p:txBody>
          <a:bodyPr>
            <a:normAutofit fontScale="90000"/>
          </a:bodyPr>
          <a:lstStyle/>
          <a:p>
            <a:r>
              <a:rPr lang="fr-FR" dirty="0"/>
              <a:t>Modes de transport des sédiments éoliens</a:t>
            </a:r>
          </a:p>
        </p:txBody>
      </p:sp>
      <p:pic>
        <p:nvPicPr>
          <p:cNvPr id="3" name="Image 2"/>
          <p:cNvPicPr>
            <a:picLocks noChangeAspect="1"/>
          </p:cNvPicPr>
          <p:nvPr/>
        </p:nvPicPr>
        <p:blipFill>
          <a:blip r:embed="rId2"/>
          <a:stretch>
            <a:fillRect/>
          </a:stretch>
        </p:blipFill>
        <p:spPr>
          <a:xfrm>
            <a:off x="246957" y="1270163"/>
            <a:ext cx="8743206" cy="4250387"/>
          </a:xfrm>
          <a:prstGeom prst="rect">
            <a:avLst/>
          </a:prstGeom>
        </p:spPr>
      </p:pic>
      <p:sp>
        <p:nvSpPr>
          <p:cNvPr id="4" name="ZoneTexte 3"/>
          <p:cNvSpPr txBox="1"/>
          <p:nvPr/>
        </p:nvSpPr>
        <p:spPr>
          <a:xfrm>
            <a:off x="2540122" y="5520550"/>
            <a:ext cx="3549206" cy="646331"/>
          </a:xfrm>
          <a:prstGeom prst="rect">
            <a:avLst/>
          </a:prstGeom>
          <a:noFill/>
        </p:spPr>
        <p:txBody>
          <a:bodyPr wrap="none" rtlCol="0">
            <a:spAutoFit/>
          </a:bodyPr>
          <a:lstStyle/>
          <a:p>
            <a:r>
              <a:rPr lang="hu-HU" dirty="0"/>
              <a:t> </a:t>
            </a:r>
            <a:r>
              <a:rPr lang="hu-HU" sz="3600" b="1" dirty="0"/>
              <a:t>Selon (Pye 1987).</a:t>
            </a:r>
            <a:endParaRPr lang="fr-FR" sz="3600" b="1" dirty="0"/>
          </a:p>
        </p:txBody>
      </p:sp>
    </p:spTree>
    <p:extLst>
      <p:ext uri="{BB962C8B-B14F-4D97-AF65-F5344CB8AC3E}">
        <p14:creationId xmlns:p14="http://schemas.microsoft.com/office/powerpoint/2010/main" val="3014509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p:cNvGraphicFramePr/>
          <p:nvPr>
            <p:extLst>
              <p:ext uri="{D42A27DB-BD31-4B8C-83A1-F6EECF244321}">
                <p14:modId xmlns:p14="http://schemas.microsoft.com/office/powerpoint/2010/main" val="2432547173"/>
              </p:ext>
            </p:extLst>
          </p:nvPr>
        </p:nvGraphicFramePr>
        <p:xfrm>
          <a:off x="253939" y="135375"/>
          <a:ext cx="6096000" cy="3185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Espace réservé du contenu 4"/>
          <p:cNvPicPr>
            <a:picLocks noChangeAspect="1"/>
          </p:cNvPicPr>
          <p:nvPr/>
        </p:nvPicPr>
        <p:blipFill rotWithShape="1">
          <a:blip r:embed="rId7"/>
          <a:srcRect l="115" t="12875" r="-479"/>
          <a:stretch/>
        </p:blipFill>
        <p:spPr>
          <a:xfrm>
            <a:off x="1971157" y="3214819"/>
            <a:ext cx="5678487" cy="3185982"/>
          </a:xfrm>
          <a:prstGeom prst="rect">
            <a:avLst/>
          </a:prstGeom>
        </p:spPr>
      </p:pic>
      <p:grpSp>
        <p:nvGrpSpPr>
          <p:cNvPr id="2" name="Grouper 5"/>
          <p:cNvGrpSpPr/>
          <p:nvPr/>
        </p:nvGrpSpPr>
        <p:grpSpPr>
          <a:xfrm>
            <a:off x="1099929" y="3234723"/>
            <a:ext cx="6771861" cy="3535409"/>
            <a:chOff x="3147998" y="1678173"/>
            <a:chExt cx="5756494" cy="3910360"/>
          </a:xfrm>
        </p:grpSpPr>
        <p:sp>
          <p:nvSpPr>
            <p:cNvPr id="7" name="ZoneTexte 6"/>
            <p:cNvSpPr txBox="1"/>
            <p:nvPr/>
          </p:nvSpPr>
          <p:spPr>
            <a:xfrm>
              <a:off x="3147998" y="2382688"/>
              <a:ext cx="1502034" cy="646331"/>
            </a:xfrm>
            <a:prstGeom prst="rect">
              <a:avLst/>
            </a:prstGeom>
            <a:noFill/>
          </p:spPr>
          <p:txBody>
            <a:bodyPr wrap="none" rtlCol="0">
              <a:spAutoFit/>
            </a:bodyPr>
            <a:lstStyle/>
            <a:p>
              <a:r>
                <a:rPr lang="fr-FR" dirty="0"/>
                <a:t>Hauteur </a:t>
              </a:r>
            </a:p>
            <a:p>
              <a:r>
                <a:rPr lang="fr-FR" dirty="0"/>
                <a:t>de la saltation</a:t>
              </a:r>
            </a:p>
          </p:txBody>
        </p:sp>
        <p:sp>
          <p:nvSpPr>
            <p:cNvPr id="8" name="ZoneTexte 7"/>
            <p:cNvSpPr txBox="1"/>
            <p:nvPr/>
          </p:nvSpPr>
          <p:spPr>
            <a:xfrm>
              <a:off x="7091175" y="2659687"/>
              <a:ext cx="1813317" cy="369332"/>
            </a:xfrm>
            <a:prstGeom prst="rect">
              <a:avLst/>
            </a:prstGeom>
            <a:noFill/>
          </p:spPr>
          <p:txBody>
            <a:bodyPr wrap="none" rtlCol="0">
              <a:spAutoFit/>
            </a:bodyPr>
            <a:lstStyle/>
            <a:p>
              <a:r>
                <a:rPr lang="fr-FR" dirty="0"/>
                <a:t>Angle de l’impact</a:t>
              </a:r>
            </a:p>
          </p:txBody>
        </p:sp>
        <p:sp>
          <p:nvSpPr>
            <p:cNvPr id="9" name="ZoneTexte 8"/>
            <p:cNvSpPr txBox="1"/>
            <p:nvPr/>
          </p:nvSpPr>
          <p:spPr>
            <a:xfrm>
              <a:off x="4650032" y="5180031"/>
              <a:ext cx="3468618" cy="408502"/>
            </a:xfrm>
            <a:prstGeom prst="rect">
              <a:avLst/>
            </a:prstGeom>
            <a:noFill/>
          </p:spPr>
          <p:txBody>
            <a:bodyPr wrap="square" rtlCol="0">
              <a:spAutoFit/>
            </a:bodyPr>
            <a:lstStyle/>
            <a:p>
              <a:r>
                <a:rPr lang="fr-FR" dirty="0"/>
                <a:t>Longueur du rebond de la saltation</a:t>
              </a:r>
            </a:p>
          </p:txBody>
        </p:sp>
        <p:sp>
          <p:nvSpPr>
            <p:cNvPr id="10" name="Flèche vers la droite 9"/>
            <p:cNvSpPr/>
            <p:nvPr/>
          </p:nvSpPr>
          <p:spPr>
            <a:xfrm>
              <a:off x="3598507" y="2046374"/>
              <a:ext cx="2293166" cy="290580"/>
            </a:xfrm>
            <a:prstGeom prst="rightArrow">
              <a:avLst/>
            </a:prstGeom>
            <a:solidFill>
              <a:srgbClr val="F9E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ZoneTexte 10"/>
            <p:cNvSpPr txBox="1"/>
            <p:nvPr/>
          </p:nvSpPr>
          <p:spPr>
            <a:xfrm>
              <a:off x="3898382" y="1678173"/>
              <a:ext cx="633507" cy="369332"/>
            </a:xfrm>
            <a:prstGeom prst="rect">
              <a:avLst/>
            </a:prstGeom>
            <a:noFill/>
          </p:spPr>
          <p:txBody>
            <a:bodyPr wrap="none" rtlCol="0">
              <a:spAutoFit/>
            </a:bodyPr>
            <a:lstStyle/>
            <a:p>
              <a:r>
                <a:rPr lang="fr-FR" dirty="0"/>
                <a:t>Vent</a:t>
              </a:r>
            </a:p>
          </p:txBody>
        </p:sp>
      </p:grpSp>
    </p:spTree>
    <p:extLst>
      <p:ext uri="{BB962C8B-B14F-4D97-AF65-F5344CB8AC3E}">
        <p14:creationId xmlns:p14="http://schemas.microsoft.com/office/powerpoint/2010/main" val="2266398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du contenu 14"/>
          <p:cNvPicPr>
            <a:picLocks noGrp="1" noChangeAspect="1"/>
          </p:cNvPicPr>
          <p:nvPr>
            <p:ph idx="1"/>
          </p:nvPr>
        </p:nvPicPr>
        <p:blipFill rotWithShape="1">
          <a:blip r:embed="rId2"/>
          <a:srcRect l="-1586" r="-3861"/>
          <a:stretch/>
        </p:blipFill>
        <p:spPr>
          <a:xfrm>
            <a:off x="3651425" y="0"/>
            <a:ext cx="5492575" cy="3969260"/>
          </a:xfrm>
          <a:prstGeom prst="rect">
            <a:avLst/>
          </a:prstGeom>
        </p:spPr>
      </p:pic>
      <p:sp>
        <p:nvSpPr>
          <p:cNvPr id="16" name="ZoneTexte 15"/>
          <p:cNvSpPr txBox="1"/>
          <p:nvPr/>
        </p:nvSpPr>
        <p:spPr>
          <a:xfrm>
            <a:off x="228600" y="457200"/>
            <a:ext cx="3422181" cy="646331"/>
          </a:xfrm>
          <a:prstGeom prst="rect">
            <a:avLst/>
          </a:prstGeom>
          <a:noFill/>
        </p:spPr>
        <p:txBody>
          <a:bodyPr wrap="none" rtlCol="0">
            <a:spAutoFit/>
          </a:bodyPr>
          <a:lstStyle/>
          <a:p>
            <a:r>
              <a:rPr lang="fr-FR" dirty="0"/>
              <a:t>Dépend en premier lieu de la taille</a:t>
            </a:r>
          </a:p>
          <a:p>
            <a:r>
              <a:rPr lang="fr-FR" dirty="0"/>
              <a:t> des particules</a:t>
            </a:r>
          </a:p>
        </p:txBody>
      </p:sp>
      <p:sp>
        <p:nvSpPr>
          <p:cNvPr id="17" name="ZoneTexte 16"/>
          <p:cNvSpPr txBox="1"/>
          <p:nvPr/>
        </p:nvSpPr>
        <p:spPr>
          <a:xfrm>
            <a:off x="0" y="1415419"/>
            <a:ext cx="3849581" cy="2031325"/>
          </a:xfrm>
          <a:prstGeom prst="rect">
            <a:avLst/>
          </a:prstGeom>
          <a:noFill/>
        </p:spPr>
        <p:txBody>
          <a:bodyPr wrap="none" rtlCol="0">
            <a:spAutoFit/>
          </a:bodyPr>
          <a:lstStyle/>
          <a:p>
            <a:pPr marL="285750" indent="-285750" algn="just">
              <a:buFont typeface="Wingdings" charset="2"/>
              <a:buChar char="²"/>
            </a:pPr>
            <a:r>
              <a:rPr lang="fr-FR" dirty="0"/>
              <a:t>Les petites particules &lt;60-70μm</a:t>
            </a:r>
          </a:p>
          <a:p>
            <a:pPr algn="just"/>
            <a:r>
              <a:rPr lang="fr-FR" dirty="0"/>
              <a:t>      sont transportées en suspension </a:t>
            </a:r>
          </a:p>
          <a:p>
            <a:pPr algn="just"/>
            <a:r>
              <a:rPr lang="fr-FR" dirty="0"/>
              <a:t>      et restent longtemps en </a:t>
            </a:r>
          </a:p>
          <a:p>
            <a:pPr algn="just"/>
            <a:r>
              <a:rPr lang="fr-FR" dirty="0"/>
              <a:t>      suspension à cause des tourbillons</a:t>
            </a:r>
          </a:p>
          <a:p>
            <a:pPr algn="just"/>
            <a:r>
              <a:rPr lang="fr-FR" dirty="0"/>
              <a:t>       dans l’air.</a:t>
            </a:r>
          </a:p>
          <a:p>
            <a:pPr algn="just"/>
            <a:r>
              <a:rPr lang="fr-FR" dirty="0"/>
              <a:t>Ces particules ne contribuent pas</a:t>
            </a:r>
          </a:p>
          <a:p>
            <a:pPr algn="just"/>
            <a:r>
              <a:rPr lang="fr-FR" dirty="0"/>
              <a:t>beaucoup dans la dynamique éolienne</a:t>
            </a:r>
          </a:p>
        </p:txBody>
      </p:sp>
      <p:sp>
        <p:nvSpPr>
          <p:cNvPr id="18" name="ZoneTexte 17"/>
          <p:cNvSpPr txBox="1"/>
          <p:nvPr/>
        </p:nvSpPr>
        <p:spPr>
          <a:xfrm>
            <a:off x="0" y="4038600"/>
            <a:ext cx="9144000" cy="923330"/>
          </a:xfrm>
          <a:prstGeom prst="rect">
            <a:avLst/>
          </a:prstGeom>
          <a:noFill/>
        </p:spPr>
        <p:txBody>
          <a:bodyPr wrap="square" rtlCol="0">
            <a:spAutoFit/>
          </a:bodyPr>
          <a:lstStyle/>
          <a:p>
            <a:pPr marL="285750" indent="-285750" algn="just">
              <a:buFont typeface="Wingdings" charset="2"/>
              <a:buChar char="²"/>
            </a:pPr>
            <a:r>
              <a:rPr lang="fr-FR" dirty="0"/>
              <a:t>Les particules plus larges (60-500μm) se déplacent dans la partie inférieure  du vent par </a:t>
            </a:r>
            <a:r>
              <a:rPr lang="fr-FR" b="1" dirty="0"/>
              <a:t>Saltation. </a:t>
            </a:r>
            <a:r>
              <a:rPr lang="fr-FR" dirty="0"/>
              <a:t>L’impact des particules transportées par saltation sur la surface  provoque des petits  déplacements des grains adjacents </a:t>
            </a:r>
            <a:r>
              <a:rPr lang="fr-FR" b="1" dirty="0"/>
              <a:t>( reptation). </a:t>
            </a:r>
            <a:endParaRPr lang="fr-FR" dirty="0"/>
          </a:p>
        </p:txBody>
      </p:sp>
      <p:sp>
        <p:nvSpPr>
          <p:cNvPr id="19" name="ZoneTexte 18"/>
          <p:cNvSpPr txBox="1"/>
          <p:nvPr/>
        </p:nvSpPr>
        <p:spPr>
          <a:xfrm>
            <a:off x="0" y="5105400"/>
            <a:ext cx="9107621" cy="646331"/>
          </a:xfrm>
          <a:prstGeom prst="rect">
            <a:avLst/>
          </a:prstGeom>
          <a:noFill/>
        </p:spPr>
        <p:txBody>
          <a:bodyPr wrap="none" rtlCol="0">
            <a:spAutoFit/>
          </a:bodyPr>
          <a:lstStyle/>
          <a:p>
            <a:pPr marL="285750" indent="-285750">
              <a:buFont typeface="Wingdings" charset="2"/>
              <a:buChar char="²"/>
            </a:pPr>
            <a:r>
              <a:rPr lang="fr-FR" dirty="0"/>
              <a:t>Les particules plus grosses à 500μm ou inférieur exposées peuvent être poussées ou roulées</a:t>
            </a:r>
          </a:p>
          <a:p>
            <a:r>
              <a:rPr lang="fr-FR" dirty="0"/>
              <a:t>      le long de la surface sous l’impact des grains transportés par saltation.</a:t>
            </a:r>
          </a:p>
        </p:txBody>
      </p:sp>
      <p:sp>
        <p:nvSpPr>
          <p:cNvPr id="20" name="Rectangle 19"/>
          <p:cNvSpPr/>
          <p:nvPr/>
        </p:nvSpPr>
        <p:spPr>
          <a:xfrm>
            <a:off x="228600" y="6027003"/>
            <a:ext cx="8610600" cy="830997"/>
          </a:xfrm>
          <a:prstGeom prst="rect">
            <a:avLst/>
          </a:prstGeom>
        </p:spPr>
        <p:txBody>
          <a:bodyPr wrap="square">
            <a:spAutoFit/>
          </a:bodyPr>
          <a:lstStyle/>
          <a:p>
            <a:r>
              <a:rPr lang="fr-FR" sz="2400" b="1" dirty="0"/>
              <a:t>Le processus dominant de transport de sable par le vent reste le transport par saltation.</a:t>
            </a:r>
          </a:p>
        </p:txBody>
      </p:sp>
    </p:spTree>
    <p:extLst>
      <p:ext uri="{BB962C8B-B14F-4D97-AF65-F5344CB8AC3E}">
        <p14:creationId xmlns:p14="http://schemas.microsoft.com/office/powerpoint/2010/main" val="588202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5558" y="99949"/>
            <a:ext cx="5196860" cy="584776"/>
          </a:xfrm>
          <a:prstGeom prst="rect">
            <a:avLst/>
          </a:prstGeom>
        </p:spPr>
        <p:txBody>
          <a:bodyPr wrap="square">
            <a:spAutoFit/>
          </a:bodyPr>
          <a:lstStyle/>
          <a:p>
            <a:pPr algn="ctr"/>
            <a:r>
              <a:rPr lang="fr-FR" sz="3200" b="1" dirty="0"/>
              <a:t>Reptation et saltation</a:t>
            </a:r>
          </a:p>
        </p:txBody>
      </p:sp>
      <p:sp>
        <p:nvSpPr>
          <p:cNvPr id="6" name="ZoneTexte 5"/>
          <p:cNvSpPr txBox="1"/>
          <p:nvPr/>
        </p:nvSpPr>
        <p:spPr>
          <a:xfrm>
            <a:off x="38811" y="4876800"/>
            <a:ext cx="9105189" cy="1631216"/>
          </a:xfrm>
          <a:prstGeom prst="rect">
            <a:avLst/>
          </a:prstGeom>
          <a:noFill/>
        </p:spPr>
        <p:txBody>
          <a:bodyPr wrap="square" rtlCol="0">
            <a:spAutoFit/>
          </a:bodyPr>
          <a:lstStyle/>
          <a:p>
            <a:pPr algn="just"/>
            <a:r>
              <a:rPr lang="fr-FR" sz="2000" dirty="0"/>
              <a:t>Les modes de transports du sable par le vent:   </a:t>
            </a:r>
            <a:r>
              <a:rPr lang="fr-FR" sz="2000" b="1" dirty="0"/>
              <a:t>La saltation et la reptation</a:t>
            </a:r>
          </a:p>
          <a:p>
            <a:pPr algn="just"/>
            <a:r>
              <a:rPr lang="fr-FR" sz="2000" b="1" dirty="0"/>
              <a:t>La saltation: c’est une suite de rebonds où la vitesse du grain est augmentée par le vent à  chaque saut, ce qui lui permet de rebondir sur la surface.</a:t>
            </a:r>
          </a:p>
          <a:p>
            <a:pPr algn="just"/>
            <a:r>
              <a:rPr lang="fr-FR" sz="2000" dirty="0"/>
              <a:t>A chaque rebond le grain déloge plusieurs grains, qui ne fond que rouler ou sautiller sur  la surface c’est la </a:t>
            </a:r>
            <a:r>
              <a:rPr lang="fr-FR" sz="2000" b="1" dirty="0"/>
              <a:t>reptation</a:t>
            </a:r>
            <a:r>
              <a:rPr lang="fr-FR" sz="2000" dirty="0"/>
              <a:t>.  </a:t>
            </a:r>
          </a:p>
        </p:txBody>
      </p:sp>
      <p:pic>
        <p:nvPicPr>
          <p:cNvPr id="7" name="Espace réservé du contenu 4"/>
          <p:cNvPicPr>
            <a:picLocks noChangeAspect="1"/>
          </p:cNvPicPr>
          <p:nvPr/>
        </p:nvPicPr>
        <p:blipFill rotWithShape="1">
          <a:blip r:embed="rId2"/>
          <a:srcRect l="115" t="12875" r="-479"/>
          <a:stretch/>
        </p:blipFill>
        <p:spPr>
          <a:xfrm>
            <a:off x="1628011" y="1184718"/>
            <a:ext cx="5678487" cy="3404743"/>
          </a:xfrm>
          <a:prstGeom prst="rect">
            <a:avLst/>
          </a:prstGeom>
        </p:spPr>
      </p:pic>
      <p:grpSp>
        <p:nvGrpSpPr>
          <p:cNvPr id="2" name="Grouper 7"/>
          <p:cNvGrpSpPr/>
          <p:nvPr/>
        </p:nvGrpSpPr>
        <p:grpSpPr>
          <a:xfrm>
            <a:off x="1175924" y="684725"/>
            <a:ext cx="5756494" cy="3482432"/>
            <a:chOff x="3147998" y="1678173"/>
            <a:chExt cx="5756494" cy="3851764"/>
          </a:xfrm>
        </p:grpSpPr>
        <p:sp>
          <p:nvSpPr>
            <p:cNvPr id="9" name="ZoneTexte 8"/>
            <p:cNvSpPr txBox="1"/>
            <p:nvPr/>
          </p:nvSpPr>
          <p:spPr>
            <a:xfrm>
              <a:off x="3147998" y="2382688"/>
              <a:ext cx="1502034" cy="646331"/>
            </a:xfrm>
            <a:prstGeom prst="rect">
              <a:avLst/>
            </a:prstGeom>
            <a:noFill/>
          </p:spPr>
          <p:txBody>
            <a:bodyPr wrap="none" rtlCol="0">
              <a:spAutoFit/>
            </a:bodyPr>
            <a:lstStyle/>
            <a:p>
              <a:r>
                <a:rPr lang="fr-FR" dirty="0"/>
                <a:t>Hauteur </a:t>
              </a:r>
            </a:p>
            <a:p>
              <a:r>
                <a:rPr lang="fr-FR" dirty="0"/>
                <a:t>de la saltation</a:t>
              </a:r>
            </a:p>
          </p:txBody>
        </p:sp>
        <p:sp>
          <p:nvSpPr>
            <p:cNvPr id="10" name="ZoneTexte 9"/>
            <p:cNvSpPr txBox="1"/>
            <p:nvPr/>
          </p:nvSpPr>
          <p:spPr>
            <a:xfrm>
              <a:off x="7091175" y="2659687"/>
              <a:ext cx="1813317" cy="369332"/>
            </a:xfrm>
            <a:prstGeom prst="rect">
              <a:avLst/>
            </a:prstGeom>
            <a:noFill/>
          </p:spPr>
          <p:txBody>
            <a:bodyPr wrap="none" rtlCol="0">
              <a:spAutoFit/>
            </a:bodyPr>
            <a:lstStyle/>
            <a:p>
              <a:r>
                <a:rPr lang="fr-FR" dirty="0"/>
                <a:t>Angle de l’impact</a:t>
              </a:r>
            </a:p>
          </p:txBody>
        </p:sp>
        <p:sp>
          <p:nvSpPr>
            <p:cNvPr id="11" name="ZoneTexte 10"/>
            <p:cNvSpPr txBox="1"/>
            <p:nvPr/>
          </p:nvSpPr>
          <p:spPr>
            <a:xfrm>
              <a:off x="4650032" y="5160605"/>
              <a:ext cx="3468618" cy="369332"/>
            </a:xfrm>
            <a:prstGeom prst="rect">
              <a:avLst/>
            </a:prstGeom>
            <a:noFill/>
          </p:spPr>
          <p:txBody>
            <a:bodyPr wrap="none" rtlCol="0">
              <a:spAutoFit/>
            </a:bodyPr>
            <a:lstStyle/>
            <a:p>
              <a:r>
                <a:rPr lang="fr-FR" dirty="0"/>
                <a:t>Longueur du rebond de la saltation</a:t>
              </a:r>
            </a:p>
          </p:txBody>
        </p:sp>
        <p:sp>
          <p:nvSpPr>
            <p:cNvPr id="12" name="Flèche vers la droite 11"/>
            <p:cNvSpPr/>
            <p:nvPr/>
          </p:nvSpPr>
          <p:spPr>
            <a:xfrm>
              <a:off x="3598507" y="2046374"/>
              <a:ext cx="2293166" cy="290580"/>
            </a:xfrm>
            <a:prstGeom prst="rightArrow">
              <a:avLst/>
            </a:prstGeom>
            <a:solidFill>
              <a:srgbClr val="F9E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ZoneTexte 12"/>
            <p:cNvSpPr txBox="1"/>
            <p:nvPr/>
          </p:nvSpPr>
          <p:spPr>
            <a:xfrm>
              <a:off x="3898382" y="1678173"/>
              <a:ext cx="633507" cy="369332"/>
            </a:xfrm>
            <a:prstGeom prst="rect">
              <a:avLst/>
            </a:prstGeom>
            <a:noFill/>
          </p:spPr>
          <p:txBody>
            <a:bodyPr wrap="none" rtlCol="0">
              <a:spAutoFit/>
            </a:bodyPr>
            <a:lstStyle/>
            <a:p>
              <a:r>
                <a:rPr lang="fr-FR" dirty="0"/>
                <a:t>Vent</a:t>
              </a:r>
            </a:p>
          </p:txBody>
        </p:sp>
      </p:grpSp>
    </p:spTree>
    <p:extLst>
      <p:ext uri="{BB962C8B-B14F-4D97-AF65-F5344CB8AC3E}">
        <p14:creationId xmlns:p14="http://schemas.microsoft.com/office/powerpoint/2010/main" val="3964682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rot="5400000">
            <a:off x="1137135" y="-1148864"/>
            <a:ext cx="6869726" cy="9144002"/>
          </a:xfrm>
          <a:prstGeom prst="rect">
            <a:avLst/>
          </a:prstGeom>
        </p:spPr>
      </p:pic>
    </p:spTree>
    <p:extLst>
      <p:ext uri="{BB962C8B-B14F-4D97-AF65-F5344CB8AC3E}">
        <p14:creationId xmlns:p14="http://schemas.microsoft.com/office/powerpoint/2010/main" val="179543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1905000" cy="1581150"/>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00" y="1152525"/>
            <a:ext cx="28575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152525"/>
            <a:ext cx="2819400" cy="187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0900" y="4810125"/>
            <a:ext cx="2857500" cy="189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8"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4810125"/>
            <a:ext cx="2743200" cy="189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0900" y="2981325"/>
            <a:ext cx="2857500" cy="19214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Image 8"/>
          <p:cNvPicPr>
            <a:picLocks noChangeAspect="1"/>
          </p:cNvPicPr>
          <p:nvPr/>
        </p:nvPicPr>
        <p:blipFill>
          <a:blip r:embed="rId8" cstate="print"/>
          <a:stretch>
            <a:fillRect/>
          </a:stretch>
        </p:blipFill>
        <p:spPr>
          <a:xfrm>
            <a:off x="6248400" y="3032125"/>
            <a:ext cx="2743200" cy="1794819"/>
          </a:xfrm>
          <a:prstGeom prst="rect">
            <a:avLst/>
          </a:prstGeom>
          <a:ln w="19050" cmpd="sng">
            <a:solidFill>
              <a:schemeClr val="tx1"/>
            </a:solidFill>
          </a:ln>
        </p:spPr>
      </p:pic>
      <p:sp>
        <p:nvSpPr>
          <p:cNvPr id="10" name="Rectangle 9"/>
          <p:cNvSpPr/>
          <p:nvPr/>
        </p:nvSpPr>
        <p:spPr>
          <a:xfrm>
            <a:off x="0" y="0"/>
            <a:ext cx="9144000" cy="769441"/>
          </a:xfrm>
          <a:prstGeom prst="rect">
            <a:avLst/>
          </a:prstGeom>
        </p:spPr>
        <p:txBody>
          <a:bodyPr wrap="square">
            <a:spAutoFit/>
          </a:bodyPr>
          <a:lstStyle/>
          <a:p>
            <a:pPr algn="just"/>
            <a:r>
              <a:rPr lang="fr-FR" sz="2200" dirty="0"/>
              <a:t>Il leur manque d'humidité (facteur limitant pour la végétation),  les formations végétales sont basses (arbustives) clairsemées et finissent par disparaitre</a:t>
            </a:r>
          </a:p>
        </p:txBody>
      </p:sp>
      <p:sp>
        <p:nvSpPr>
          <p:cNvPr id="11" name="Rectangle 10"/>
          <p:cNvSpPr/>
          <p:nvPr/>
        </p:nvSpPr>
        <p:spPr>
          <a:xfrm>
            <a:off x="228600" y="3594100"/>
            <a:ext cx="3048000" cy="430887"/>
          </a:xfrm>
          <a:prstGeom prst="rect">
            <a:avLst/>
          </a:prstGeom>
        </p:spPr>
        <p:txBody>
          <a:bodyPr wrap="square">
            <a:spAutoFit/>
          </a:bodyPr>
          <a:lstStyle/>
          <a:p>
            <a:r>
              <a:rPr lang="fr-FR" sz="2200" dirty="0"/>
              <a:t>Peut être chaud ou froid</a:t>
            </a:r>
          </a:p>
        </p:txBody>
      </p:sp>
    </p:spTree>
    <p:extLst>
      <p:ext uri="{BB962C8B-B14F-4D97-AF65-F5344CB8AC3E}">
        <p14:creationId xmlns:p14="http://schemas.microsoft.com/office/powerpoint/2010/main" val="1842221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Dépôts de vent</a:t>
            </a:r>
            <a:br>
              <a:rPr lang="fr-FR" dirty="0"/>
            </a:br>
            <a:endParaRPr lang="fr-FR" dirty="0"/>
          </a:p>
        </p:txBody>
      </p:sp>
      <p:sp>
        <p:nvSpPr>
          <p:cNvPr id="3" name="Rectangle 2"/>
          <p:cNvSpPr/>
          <p:nvPr/>
        </p:nvSpPr>
        <p:spPr>
          <a:xfrm>
            <a:off x="1" y="1264032"/>
            <a:ext cx="9144000" cy="1687963"/>
          </a:xfrm>
          <a:prstGeom prst="rect">
            <a:avLst/>
          </a:prstGeom>
        </p:spPr>
        <p:txBody>
          <a:bodyPr wrap="square">
            <a:spAutoFit/>
          </a:bodyPr>
          <a:lstStyle/>
          <a:p>
            <a:pPr algn="just">
              <a:lnSpc>
                <a:spcPct val="150000"/>
              </a:lnSpc>
            </a:pPr>
            <a:r>
              <a:rPr lang="fr-FR" sz="2400" dirty="0">
                <a:latin typeface="Times New Roman"/>
                <a:cs typeface="Times New Roman"/>
              </a:rPr>
              <a:t>Tous les matériaux transportés par le vent sont déposés quelque part, généralement de manière distincte, en fonction des caractéristiques du vent, de la nature et de la granulométrie des sédiments.</a:t>
            </a:r>
          </a:p>
        </p:txBody>
      </p:sp>
    </p:spTree>
    <p:extLst>
      <p:ext uri="{BB962C8B-B14F-4D97-AF65-F5344CB8AC3E}">
        <p14:creationId xmlns:p14="http://schemas.microsoft.com/office/powerpoint/2010/main" val="1375582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 des dunes</a:t>
            </a:r>
          </a:p>
        </p:txBody>
      </p:sp>
      <p:sp>
        <p:nvSpPr>
          <p:cNvPr id="3" name="ZoneTexte 2"/>
          <p:cNvSpPr txBox="1"/>
          <p:nvPr/>
        </p:nvSpPr>
        <p:spPr>
          <a:xfrm>
            <a:off x="0" y="1781757"/>
            <a:ext cx="9144000" cy="3785652"/>
          </a:xfrm>
          <a:prstGeom prst="rect">
            <a:avLst/>
          </a:prstGeom>
          <a:noFill/>
        </p:spPr>
        <p:txBody>
          <a:bodyPr wrap="square" rtlCol="0">
            <a:spAutoFit/>
          </a:bodyPr>
          <a:lstStyle/>
          <a:p>
            <a:pPr algn="just"/>
            <a:r>
              <a:rPr lang="fr-FR" sz="2400" dirty="0"/>
              <a:t>Plusieurs classifications des types de dunes ont été proposées. On peut les regrouper en  deux grandes catégories:</a:t>
            </a:r>
          </a:p>
          <a:p>
            <a:pPr algn="just"/>
            <a:endParaRPr lang="fr-FR" sz="2400" dirty="0"/>
          </a:p>
          <a:p>
            <a:pPr algn="just">
              <a:buFont typeface="Arial" pitchFamily="34" charset="0"/>
              <a:buChar char="•"/>
            </a:pPr>
            <a:r>
              <a:rPr lang="fr-FR" sz="2400" b="1" dirty="0"/>
              <a:t> La première catégorie: </a:t>
            </a:r>
            <a:r>
              <a:rPr lang="fr-FR" sz="2400" dirty="0"/>
              <a:t>Classification </a:t>
            </a:r>
            <a:r>
              <a:rPr lang="fr-FR" sz="2400" dirty="0" err="1"/>
              <a:t>morphodynamique</a:t>
            </a:r>
            <a:r>
              <a:rPr lang="fr-FR" sz="2400" dirty="0"/>
              <a:t> qui prend en considération trois paramètres, type de dune, le vent et l’apport de sable.</a:t>
            </a:r>
          </a:p>
          <a:p>
            <a:pPr algn="just"/>
            <a:endParaRPr lang="fr-FR" sz="2400" dirty="0"/>
          </a:p>
          <a:p>
            <a:pPr algn="just">
              <a:buFont typeface="Arial" pitchFamily="34" charset="0"/>
              <a:buChar char="•"/>
            </a:pPr>
            <a:r>
              <a:rPr lang="fr-FR" sz="2400" b="1" dirty="0"/>
              <a:t> La deuxième catégorie: </a:t>
            </a:r>
            <a:r>
              <a:rPr lang="fr-FR" sz="2400" dirty="0"/>
              <a:t>Classification morphologique basée sur la morphologie externe de la dune.</a:t>
            </a:r>
          </a:p>
          <a:p>
            <a:pPr algn="just"/>
            <a:endParaRPr lang="fr-FR" sz="2400" dirty="0"/>
          </a:p>
        </p:txBody>
      </p:sp>
    </p:spTree>
    <p:extLst>
      <p:ext uri="{BB962C8B-B14F-4D97-AF65-F5344CB8AC3E}">
        <p14:creationId xmlns:p14="http://schemas.microsoft.com/office/powerpoint/2010/main" val="3012886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2269" y="0"/>
            <a:ext cx="9791489" cy="1023187"/>
          </a:xfrm>
        </p:spPr>
        <p:txBody>
          <a:bodyPr>
            <a:noAutofit/>
          </a:bodyPr>
          <a:lstStyle/>
          <a:p>
            <a:r>
              <a:rPr lang="fr-FR" sz="4000" dirty="0"/>
              <a:t>Classification </a:t>
            </a:r>
            <a:r>
              <a:rPr lang="fr-FR" sz="4000" dirty="0" err="1"/>
              <a:t>morphodynamique</a:t>
            </a:r>
            <a:br>
              <a:rPr lang="fr-FR" sz="4000" dirty="0"/>
            </a:br>
            <a:endParaRPr lang="fr-FR" sz="2800" dirty="0"/>
          </a:p>
        </p:txBody>
      </p:sp>
      <p:pic>
        <p:nvPicPr>
          <p:cNvPr id="3" name="Image 2"/>
          <p:cNvPicPr>
            <a:picLocks noChangeAspect="1"/>
          </p:cNvPicPr>
          <p:nvPr/>
        </p:nvPicPr>
        <p:blipFill>
          <a:blip r:embed="rId2"/>
          <a:stretch>
            <a:fillRect/>
          </a:stretch>
        </p:blipFill>
        <p:spPr>
          <a:xfrm>
            <a:off x="344560" y="777651"/>
            <a:ext cx="8534400" cy="4089400"/>
          </a:xfrm>
          <a:prstGeom prst="rect">
            <a:avLst/>
          </a:prstGeom>
        </p:spPr>
      </p:pic>
      <p:sp>
        <p:nvSpPr>
          <p:cNvPr id="4" name="Rectangle 3"/>
          <p:cNvSpPr/>
          <p:nvPr/>
        </p:nvSpPr>
        <p:spPr>
          <a:xfrm>
            <a:off x="437324" y="6018215"/>
            <a:ext cx="8534400" cy="430887"/>
          </a:xfrm>
          <a:prstGeom prst="rect">
            <a:avLst/>
          </a:prstGeom>
        </p:spPr>
        <p:txBody>
          <a:bodyPr wrap="square">
            <a:spAutoFit/>
          </a:bodyPr>
          <a:lstStyle/>
          <a:p>
            <a:r>
              <a:rPr lang="fr-FR" sz="2200" dirty="0"/>
              <a:t> basée sur l’orientation des dunes et la direction dominante des vents.</a:t>
            </a:r>
          </a:p>
        </p:txBody>
      </p:sp>
      <p:sp>
        <p:nvSpPr>
          <p:cNvPr id="5" name="Rectangle 4"/>
          <p:cNvSpPr/>
          <p:nvPr/>
        </p:nvSpPr>
        <p:spPr>
          <a:xfrm>
            <a:off x="3670410" y="4960581"/>
            <a:ext cx="2979327" cy="461665"/>
          </a:xfrm>
          <a:prstGeom prst="rect">
            <a:avLst/>
          </a:prstGeom>
        </p:spPr>
        <p:txBody>
          <a:bodyPr wrap="square">
            <a:spAutoFit/>
          </a:bodyPr>
          <a:lstStyle/>
          <a:p>
            <a:r>
              <a:rPr lang="de-DE" sz="2400" b="1" dirty="0"/>
              <a:t>Hunter </a:t>
            </a:r>
            <a:r>
              <a:rPr lang="de-DE" sz="2400" b="1" i="1" dirty="0"/>
              <a:t>et al. </a:t>
            </a:r>
            <a:r>
              <a:rPr lang="de-DE" sz="2400" b="1" dirty="0"/>
              <a:t>1983.</a:t>
            </a:r>
            <a:endParaRPr lang="fr-FR" sz="2400" b="1" dirty="0"/>
          </a:p>
        </p:txBody>
      </p:sp>
    </p:spTree>
    <p:extLst>
      <p:ext uri="{BB962C8B-B14F-4D97-AF65-F5344CB8AC3E}">
        <p14:creationId xmlns:p14="http://schemas.microsoft.com/office/powerpoint/2010/main" val="842943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831257"/>
          </a:xfrm>
        </p:spPr>
        <p:txBody>
          <a:bodyPr/>
          <a:lstStyle/>
          <a:p>
            <a:r>
              <a:rPr lang="fr-FR" dirty="0"/>
              <a:t>Classification morphologique</a:t>
            </a:r>
          </a:p>
        </p:txBody>
      </p:sp>
      <p:pic>
        <p:nvPicPr>
          <p:cNvPr id="3" name="Image 2"/>
          <p:cNvPicPr>
            <a:picLocks noChangeAspect="1"/>
          </p:cNvPicPr>
          <p:nvPr/>
        </p:nvPicPr>
        <p:blipFill>
          <a:blip r:embed="rId2"/>
          <a:stretch>
            <a:fillRect/>
          </a:stretch>
        </p:blipFill>
        <p:spPr>
          <a:xfrm>
            <a:off x="1058383" y="1417638"/>
            <a:ext cx="6473785" cy="5440362"/>
          </a:xfrm>
          <a:prstGeom prst="rect">
            <a:avLst/>
          </a:prstGeom>
        </p:spPr>
      </p:pic>
      <p:sp>
        <p:nvSpPr>
          <p:cNvPr id="4" name="Rectangle 3"/>
          <p:cNvSpPr/>
          <p:nvPr/>
        </p:nvSpPr>
        <p:spPr>
          <a:xfrm>
            <a:off x="2698761" y="831257"/>
            <a:ext cx="4572000" cy="369332"/>
          </a:xfrm>
          <a:prstGeom prst="rect">
            <a:avLst/>
          </a:prstGeom>
        </p:spPr>
        <p:txBody>
          <a:bodyPr>
            <a:spAutoFit/>
          </a:bodyPr>
          <a:lstStyle/>
          <a:p>
            <a:r>
              <a:rPr lang="fr-FR" dirty="0"/>
              <a:t>Différents types de dune</a:t>
            </a:r>
          </a:p>
        </p:txBody>
      </p:sp>
      <p:sp>
        <p:nvSpPr>
          <p:cNvPr id="5" name="ZoneTexte 4"/>
          <p:cNvSpPr txBox="1"/>
          <p:nvPr/>
        </p:nvSpPr>
        <p:spPr>
          <a:xfrm>
            <a:off x="829068" y="1417638"/>
            <a:ext cx="1160181" cy="646331"/>
          </a:xfrm>
          <a:prstGeom prst="rect">
            <a:avLst/>
          </a:prstGeom>
          <a:noFill/>
        </p:spPr>
        <p:txBody>
          <a:bodyPr wrap="none" rtlCol="0">
            <a:spAutoFit/>
          </a:bodyPr>
          <a:lstStyle/>
          <a:p>
            <a:r>
              <a:rPr lang="fr-FR" dirty="0"/>
              <a:t>barkhanes</a:t>
            </a:r>
          </a:p>
          <a:p>
            <a:endParaRPr lang="fr-FR" dirty="0"/>
          </a:p>
        </p:txBody>
      </p:sp>
      <p:sp>
        <p:nvSpPr>
          <p:cNvPr id="6" name="ZoneTexte 5"/>
          <p:cNvSpPr txBox="1"/>
          <p:nvPr/>
        </p:nvSpPr>
        <p:spPr>
          <a:xfrm>
            <a:off x="5064613" y="1094472"/>
            <a:ext cx="1903085" cy="646331"/>
          </a:xfrm>
          <a:prstGeom prst="rect">
            <a:avLst/>
          </a:prstGeom>
          <a:noFill/>
        </p:spPr>
        <p:txBody>
          <a:bodyPr wrap="none" rtlCol="0">
            <a:spAutoFit/>
          </a:bodyPr>
          <a:lstStyle/>
          <a:p>
            <a:r>
              <a:rPr lang="fr-FR" dirty="0"/>
              <a:t>Dunes transverses</a:t>
            </a:r>
          </a:p>
          <a:p>
            <a:endParaRPr lang="fr-FR" dirty="0"/>
          </a:p>
        </p:txBody>
      </p:sp>
      <p:sp>
        <p:nvSpPr>
          <p:cNvPr id="7" name="ZoneTexte 6"/>
          <p:cNvSpPr txBox="1"/>
          <p:nvPr/>
        </p:nvSpPr>
        <p:spPr>
          <a:xfrm>
            <a:off x="829068" y="3346959"/>
            <a:ext cx="2146967" cy="646331"/>
          </a:xfrm>
          <a:prstGeom prst="rect">
            <a:avLst/>
          </a:prstGeom>
          <a:noFill/>
        </p:spPr>
        <p:txBody>
          <a:bodyPr wrap="none" rtlCol="0">
            <a:spAutoFit/>
          </a:bodyPr>
          <a:lstStyle/>
          <a:p>
            <a:r>
              <a:rPr lang="fr-FR" dirty="0"/>
              <a:t>Dunes longitudinales</a:t>
            </a:r>
          </a:p>
          <a:p>
            <a:endParaRPr lang="fr-FR" dirty="0"/>
          </a:p>
        </p:txBody>
      </p:sp>
      <p:sp>
        <p:nvSpPr>
          <p:cNvPr id="8" name="ZoneTexte 7"/>
          <p:cNvSpPr txBox="1"/>
          <p:nvPr/>
        </p:nvSpPr>
        <p:spPr>
          <a:xfrm>
            <a:off x="5318125" y="3182563"/>
            <a:ext cx="1649573" cy="646331"/>
          </a:xfrm>
          <a:prstGeom prst="rect">
            <a:avLst/>
          </a:prstGeom>
          <a:noFill/>
        </p:spPr>
        <p:txBody>
          <a:bodyPr wrap="none" rtlCol="0">
            <a:spAutoFit/>
          </a:bodyPr>
          <a:lstStyle/>
          <a:p>
            <a:r>
              <a:rPr lang="fr-FR" dirty="0"/>
              <a:t>Dunes en étoile</a:t>
            </a:r>
          </a:p>
          <a:p>
            <a:endParaRPr lang="fr-FR" dirty="0"/>
          </a:p>
        </p:txBody>
      </p:sp>
      <p:sp>
        <p:nvSpPr>
          <p:cNvPr id="9" name="ZoneTexte 8"/>
          <p:cNvSpPr txBox="1"/>
          <p:nvPr/>
        </p:nvSpPr>
        <p:spPr>
          <a:xfrm>
            <a:off x="5318125" y="5087044"/>
            <a:ext cx="2046090" cy="646331"/>
          </a:xfrm>
          <a:prstGeom prst="rect">
            <a:avLst/>
          </a:prstGeom>
          <a:noFill/>
        </p:spPr>
        <p:txBody>
          <a:bodyPr wrap="none" rtlCol="0">
            <a:spAutoFit/>
          </a:bodyPr>
          <a:lstStyle/>
          <a:p>
            <a:r>
              <a:rPr lang="fr-FR" dirty="0"/>
              <a:t>Dunes paraboliques</a:t>
            </a:r>
          </a:p>
          <a:p>
            <a:endParaRPr lang="fr-FR" dirty="0"/>
          </a:p>
        </p:txBody>
      </p:sp>
    </p:spTree>
    <p:extLst>
      <p:ext uri="{BB962C8B-B14F-4D97-AF65-F5344CB8AC3E}">
        <p14:creationId xmlns:p14="http://schemas.microsoft.com/office/powerpoint/2010/main" val="3468226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662"/>
            <a:ext cx="8229600" cy="1143000"/>
          </a:xfrm>
        </p:spPr>
        <p:txBody>
          <a:bodyPr/>
          <a:lstStyle/>
          <a:p>
            <a:r>
              <a:rPr lang="fr-FR" dirty="0"/>
              <a:t>Nebka</a:t>
            </a:r>
          </a:p>
        </p:txBody>
      </p:sp>
      <p:pic>
        <p:nvPicPr>
          <p:cNvPr id="3" name="Image 2"/>
          <p:cNvPicPr>
            <a:picLocks noChangeAspect="1"/>
          </p:cNvPicPr>
          <p:nvPr/>
        </p:nvPicPr>
        <p:blipFill>
          <a:blip r:embed="rId2"/>
          <a:stretch>
            <a:fillRect/>
          </a:stretch>
        </p:blipFill>
        <p:spPr>
          <a:xfrm rot="5400000">
            <a:off x="2207944" y="356277"/>
            <a:ext cx="4880258" cy="7002979"/>
          </a:xfrm>
          <a:prstGeom prst="rect">
            <a:avLst/>
          </a:prstGeom>
        </p:spPr>
      </p:pic>
    </p:spTree>
    <p:extLst>
      <p:ext uri="{BB962C8B-B14F-4D97-AF65-F5344CB8AC3E}">
        <p14:creationId xmlns:p14="http://schemas.microsoft.com/office/powerpoint/2010/main" val="42669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7883" y="0"/>
            <a:ext cx="8229600" cy="607420"/>
          </a:xfrm>
        </p:spPr>
        <p:txBody>
          <a:bodyPr>
            <a:normAutofit fontScale="90000"/>
          </a:bodyPr>
          <a:lstStyle/>
          <a:p>
            <a:pPr algn="l"/>
            <a:r>
              <a:rPr lang="fr-FR" b="1" dirty="0"/>
              <a:t>Barkhanes</a:t>
            </a:r>
          </a:p>
        </p:txBody>
      </p:sp>
      <p:pic>
        <p:nvPicPr>
          <p:cNvPr id="3" name="Image 2"/>
          <p:cNvPicPr>
            <a:picLocks noChangeAspect="1"/>
          </p:cNvPicPr>
          <p:nvPr/>
        </p:nvPicPr>
        <p:blipFill>
          <a:blip r:embed="rId2"/>
          <a:stretch>
            <a:fillRect/>
          </a:stretch>
        </p:blipFill>
        <p:spPr>
          <a:xfrm rot="5400000">
            <a:off x="5512294" y="-298000"/>
            <a:ext cx="3087202" cy="3845463"/>
          </a:xfrm>
          <a:prstGeom prst="rect">
            <a:avLst/>
          </a:prstGeom>
        </p:spPr>
      </p:pic>
      <p:pic>
        <p:nvPicPr>
          <p:cNvPr id="4" name="Image 3"/>
          <p:cNvPicPr>
            <a:picLocks noChangeAspect="1"/>
          </p:cNvPicPr>
          <p:nvPr/>
        </p:nvPicPr>
        <p:blipFill>
          <a:blip r:embed="rId3"/>
          <a:stretch>
            <a:fillRect/>
          </a:stretch>
        </p:blipFill>
        <p:spPr>
          <a:xfrm rot="5400000">
            <a:off x="4897456" y="2513200"/>
            <a:ext cx="3741379" cy="4751704"/>
          </a:xfrm>
          <a:prstGeom prst="rect">
            <a:avLst/>
          </a:prstGeom>
        </p:spPr>
      </p:pic>
      <p:sp>
        <p:nvSpPr>
          <p:cNvPr id="5" name="Rectangle 4"/>
          <p:cNvSpPr/>
          <p:nvPr/>
        </p:nvSpPr>
        <p:spPr>
          <a:xfrm>
            <a:off x="1" y="987035"/>
            <a:ext cx="4691270" cy="4662815"/>
          </a:xfrm>
          <a:prstGeom prst="rect">
            <a:avLst/>
          </a:prstGeom>
        </p:spPr>
        <p:txBody>
          <a:bodyPr wrap="square">
            <a:spAutoFit/>
          </a:bodyPr>
          <a:lstStyle/>
          <a:p>
            <a:pPr marL="285750" indent="-285750" algn="just">
              <a:lnSpc>
                <a:spcPct val="150000"/>
              </a:lnSpc>
              <a:buFont typeface="Wingdings" charset="2"/>
              <a:buChar char="u"/>
            </a:pPr>
            <a:r>
              <a:rPr lang="fr-FR" sz="2200" dirty="0">
                <a:latin typeface="Times New Roman"/>
                <a:cs typeface="Times New Roman"/>
              </a:rPr>
              <a:t>Les Barkhanes sont des dunes en forme de croissant. </a:t>
            </a:r>
          </a:p>
          <a:p>
            <a:pPr marL="285750" indent="-285750" algn="just">
              <a:lnSpc>
                <a:spcPct val="150000"/>
              </a:lnSpc>
            </a:pPr>
            <a:endParaRPr lang="fr-FR" sz="2200" dirty="0">
              <a:latin typeface="Times New Roman"/>
              <a:cs typeface="Times New Roman"/>
            </a:endParaRPr>
          </a:p>
          <a:p>
            <a:pPr marL="285750" indent="-285750" algn="just">
              <a:lnSpc>
                <a:spcPct val="150000"/>
              </a:lnSpc>
              <a:buFont typeface="Wingdings" charset="2"/>
              <a:buChar char="u"/>
            </a:pPr>
            <a:r>
              <a:rPr lang="fr-FR" sz="2200" dirty="0">
                <a:latin typeface="Times New Roman"/>
                <a:cs typeface="Times New Roman"/>
              </a:rPr>
              <a:t>Les deux bras du croissant, appelés </a:t>
            </a:r>
            <a:r>
              <a:rPr lang="fr-FR" sz="2200" b="1" dirty="0">
                <a:latin typeface="Times New Roman"/>
                <a:cs typeface="Times New Roman"/>
              </a:rPr>
              <a:t>cornes</a:t>
            </a:r>
            <a:r>
              <a:rPr lang="fr-FR" sz="2200" dirty="0">
                <a:latin typeface="Times New Roman"/>
                <a:cs typeface="Times New Roman"/>
              </a:rPr>
              <a:t> de la dune, pointe sous le vent.</a:t>
            </a:r>
          </a:p>
          <a:p>
            <a:pPr algn="just">
              <a:lnSpc>
                <a:spcPct val="150000"/>
              </a:lnSpc>
            </a:pPr>
            <a:endParaRPr lang="fr-FR" sz="2200" dirty="0">
              <a:latin typeface="Times New Roman"/>
              <a:cs typeface="Times New Roman"/>
            </a:endParaRPr>
          </a:p>
          <a:p>
            <a:pPr marL="285750" indent="-285750" algn="just">
              <a:lnSpc>
                <a:spcPct val="150000"/>
              </a:lnSpc>
              <a:buFont typeface="Wingdings" charset="2"/>
              <a:buChar char="u"/>
            </a:pPr>
            <a:r>
              <a:rPr lang="fr-FR" sz="2200" dirty="0">
                <a:latin typeface="Times New Roman"/>
                <a:cs typeface="Times New Roman"/>
              </a:rPr>
              <a:t> Le corps principal du croissant se trouve </a:t>
            </a:r>
            <a:r>
              <a:rPr lang="fr-FR" sz="2200" b="1" dirty="0">
                <a:latin typeface="Times New Roman"/>
                <a:cs typeface="Times New Roman"/>
              </a:rPr>
              <a:t>du côté </a:t>
            </a:r>
            <a:r>
              <a:rPr lang="fr-FR" sz="2200" dirty="0">
                <a:latin typeface="Times New Roman"/>
                <a:cs typeface="Times New Roman"/>
              </a:rPr>
              <a:t>au vent de la dune.</a:t>
            </a:r>
          </a:p>
        </p:txBody>
      </p:sp>
    </p:spTree>
    <p:extLst>
      <p:ext uri="{BB962C8B-B14F-4D97-AF65-F5344CB8AC3E}">
        <p14:creationId xmlns:p14="http://schemas.microsoft.com/office/powerpoint/2010/main" val="2259026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158875" cy="517791"/>
          </a:xfrm>
        </p:spPr>
        <p:txBody>
          <a:bodyPr>
            <a:noAutofit/>
          </a:bodyPr>
          <a:lstStyle/>
          <a:p>
            <a:r>
              <a:rPr lang="fr-FR" sz="3200" b="1" dirty="0"/>
              <a:t>Dunes étoiles</a:t>
            </a:r>
          </a:p>
        </p:txBody>
      </p:sp>
      <p:pic>
        <p:nvPicPr>
          <p:cNvPr id="3" name="Image 2"/>
          <p:cNvPicPr>
            <a:picLocks noChangeAspect="1"/>
          </p:cNvPicPr>
          <p:nvPr/>
        </p:nvPicPr>
        <p:blipFill>
          <a:blip r:embed="rId2"/>
          <a:stretch>
            <a:fillRect/>
          </a:stretch>
        </p:blipFill>
        <p:spPr>
          <a:xfrm rot="5400000">
            <a:off x="6381274" y="-17564"/>
            <a:ext cx="2540325" cy="2985123"/>
          </a:xfrm>
          <a:prstGeom prst="rect">
            <a:avLst/>
          </a:prstGeom>
        </p:spPr>
      </p:pic>
      <p:pic>
        <p:nvPicPr>
          <p:cNvPr id="4" name="Image 3"/>
          <p:cNvPicPr>
            <a:picLocks noChangeAspect="1"/>
          </p:cNvPicPr>
          <p:nvPr/>
        </p:nvPicPr>
        <p:blipFill>
          <a:blip r:embed="rId3"/>
          <a:stretch>
            <a:fillRect/>
          </a:stretch>
        </p:blipFill>
        <p:spPr>
          <a:xfrm rot="5400000">
            <a:off x="6410178" y="2678523"/>
            <a:ext cx="2482516" cy="2985122"/>
          </a:xfrm>
          <a:prstGeom prst="rect">
            <a:avLst/>
          </a:prstGeom>
        </p:spPr>
      </p:pic>
      <p:sp>
        <p:nvSpPr>
          <p:cNvPr id="5" name="ZoneTexte 4"/>
          <p:cNvSpPr txBox="1"/>
          <p:nvPr/>
        </p:nvSpPr>
        <p:spPr>
          <a:xfrm>
            <a:off x="6158875" y="5412342"/>
            <a:ext cx="2943609" cy="369332"/>
          </a:xfrm>
          <a:prstGeom prst="rect">
            <a:avLst/>
          </a:prstGeom>
          <a:noFill/>
        </p:spPr>
        <p:txBody>
          <a:bodyPr wrap="none" rtlCol="0">
            <a:spAutoFit/>
          </a:bodyPr>
          <a:lstStyle/>
          <a:p>
            <a:r>
              <a:rPr lang="fr-FR" dirty="0"/>
              <a:t>Direction du vent est variable</a:t>
            </a:r>
          </a:p>
        </p:txBody>
      </p:sp>
      <p:sp>
        <p:nvSpPr>
          <p:cNvPr id="7" name="Rectangle 6"/>
          <p:cNvSpPr/>
          <p:nvPr/>
        </p:nvSpPr>
        <p:spPr>
          <a:xfrm>
            <a:off x="0" y="517791"/>
            <a:ext cx="6158875" cy="3139321"/>
          </a:xfrm>
          <a:prstGeom prst="rect">
            <a:avLst/>
          </a:prstGeom>
        </p:spPr>
        <p:txBody>
          <a:bodyPr wrap="square">
            <a:spAutoFit/>
          </a:bodyPr>
          <a:lstStyle/>
          <a:p>
            <a:pPr marL="285750" indent="-285750" algn="just">
              <a:buFont typeface="Wingdings" charset="2"/>
              <a:buChar char="u"/>
            </a:pPr>
            <a:r>
              <a:rPr lang="fr-FR" sz="2200" dirty="0"/>
              <a:t>Les dunes en étoile sont des dunes complexes avec un monticule central entouré de points rayonnants. </a:t>
            </a:r>
          </a:p>
          <a:p>
            <a:pPr marL="285750" indent="-285750" algn="just">
              <a:buFont typeface="Wingdings" charset="2"/>
              <a:buChar char="u"/>
            </a:pPr>
            <a:r>
              <a:rPr lang="fr-FR" sz="2200" dirty="0"/>
              <a:t> Vue d’en haut, elles ont la forme d'étoile. </a:t>
            </a:r>
          </a:p>
          <a:p>
            <a:pPr marL="285750" indent="-285750" algn="just">
              <a:buFont typeface="Wingdings" charset="2"/>
              <a:buChar char="u"/>
            </a:pPr>
            <a:r>
              <a:rPr lang="fr-FR" sz="2200" dirty="0"/>
              <a:t>Les dunes étoiles sont formées par des vents changeants qui créent une forme d'étoile unique.</a:t>
            </a:r>
          </a:p>
          <a:p>
            <a:pPr marL="285750" indent="-285750" algn="just">
              <a:buFont typeface="Wingdings" charset="2"/>
              <a:buChar char="u"/>
            </a:pPr>
            <a:r>
              <a:rPr lang="fr-FR" sz="2200" dirty="0"/>
              <a:t>Les dunes étoilées peuvent atteindre une hauteur de 90 mètres et s'étendent vers l’extérieur jusqu'à plus de deux fois leur hauteur.</a:t>
            </a:r>
          </a:p>
        </p:txBody>
      </p:sp>
      <p:sp>
        <p:nvSpPr>
          <p:cNvPr id="8" name="Rectangle 7"/>
          <p:cNvSpPr/>
          <p:nvPr/>
        </p:nvSpPr>
        <p:spPr>
          <a:xfrm>
            <a:off x="-1" y="6183217"/>
            <a:ext cx="9143998" cy="646331"/>
          </a:xfrm>
          <a:prstGeom prst="rect">
            <a:avLst/>
          </a:prstGeom>
        </p:spPr>
        <p:txBody>
          <a:bodyPr wrap="square">
            <a:spAutoFit/>
          </a:bodyPr>
          <a:lstStyle/>
          <a:p>
            <a:r>
              <a:rPr lang="fr-FR" dirty="0"/>
              <a:t>Selon Wilson (1973) les dunes étoiles à </a:t>
            </a:r>
            <a:r>
              <a:rPr lang="fr-FR" dirty="0" err="1"/>
              <a:t>Issaouane</a:t>
            </a:r>
            <a:r>
              <a:rPr lang="fr-FR" dirty="0"/>
              <a:t>-N-</a:t>
            </a:r>
            <a:r>
              <a:rPr lang="fr-FR" dirty="0" err="1"/>
              <a:t>Irrararene</a:t>
            </a:r>
            <a:r>
              <a:rPr lang="fr-FR" dirty="0"/>
              <a:t> (</a:t>
            </a:r>
            <a:r>
              <a:rPr lang="fr-FR" dirty="0" err="1"/>
              <a:t>Algeria</a:t>
            </a:r>
            <a:r>
              <a:rPr lang="fr-FR" dirty="0"/>
              <a:t>) ont une hauteur de 300–430 m.</a:t>
            </a:r>
          </a:p>
        </p:txBody>
      </p:sp>
      <p:pic>
        <p:nvPicPr>
          <p:cNvPr id="9" name="Image 8"/>
          <p:cNvPicPr>
            <a:picLocks noChangeAspect="1"/>
          </p:cNvPicPr>
          <p:nvPr/>
        </p:nvPicPr>
        <p:blipFill>
          <a:blip r:embed="rId4"/>
          <a:stretch>
            <a:fillRect/>
          </a:stretch>
        </p:blipFill>
        <p:spPr>
          <a:xfrm rot="5400000">
            <a:off x="929014" y="2939772"/>
            <a:ext cx="2526104" cy="3960785"/>
          </a:xfrm>
          <a:prstGeom prst="rect">
            <a:avLst/>
          </a:prstGeom>
        </p:spPr>
      </p:pic>
    </p:spTree>
    <p:extLst>
      <p:ext uri="{BB962C8B-B14F-4D97-AF65-F5344CB8AC3E}">
        <p14:creationId xmlns:p14="http://schemas.microsoft.com/office/powerpoint/2010/main" val="1103697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lum bright="-24000" contrast="24000"/>
            <a:extLst>
              <a:ext uri="{28A0092B-C50C-407E-A947-70E740481C1C}">
                <a14:useLocalDpi xmlns:a14="http://schemas.microsoft.com/office/drawing/2010/main" val="0"/>
              </a:ext>
            </a:extLst>
          </a:blip>
          <a:srcRect/>
          <a:stretch>
            <a:fillRect/>
          </a:stretch>
        </p:blipFill>
        <p:spPr bwMode="auto">
          <a:xfrm>
            <a:off x="6096000" y="0"/>
            <a:ext cx="3048000" cy="2372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0" y="0"/>
            <a:ext cx="5732914" cy="371061"/>
          </a:xfrm>
        </p:spPr>
        <p:txBody>
          <a:bodyPr>
            <a:noAutofit/>
          </a:bodyPr>
          <a:lstStyle/>
          <a:p>
            <a:pPr algn="l"/>
            <a:r>
              <a:rPr lang="fr-FR" sz="3600" b="1" dirty="0"/>
              <a:t>Dunes transverses</a:t>
            </a:r>
          </a:p>
        </p:txBody>
      </p:sp>
      <p:grpSp>
        <p:nvGrpSpPr>
          <p:cNvPr id="8" name="Grouper 7"/>
          <p:cNvGrpSpPr/>
          <p:nvPr/>
        </p:nvGrpSpPr>
        <p:grpSpPr>
          <a:xfrm>
            <a:off x="5732915" y="2557585"/>
            <a:ext cx="3411086" cy="2898837"/>
            <a:chOff x="0" y="457200"/>
            <a:chExt cx="9144000" cy="6435725"/>
          </a:xfrm>
        </p:grpSpPr>
        <p:pic>
          <p:nvPicPr>
            <p:cNvPr id="3" name="Picture 2"/>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0" y="457200"/>
              <a:ext cx="9144000" cy="643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Flèche vers la gauche 4"/>
            <p:cNvSpPr/>
            <p:nvPr/>
          </p:nvSpPr>
          <p:spPr>
            <a:xfrm rot="635850">
              <a:off x="4246147" y="4179089"/>
              <a:ext cx="1608127" cy="30150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Flèche vers la gauche 5"/>
            <p:cNvSpPr/>
            <p:nvPr/>
          </p:nvSpPr>
          <p:spPr>
            <a:xfrm rot="635850">
              <a:off x="3146126" y="2426244"/>
              <a:ext cx="1608127" cy="30150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Flèche vers la gauche 6"/>
            <p:cNvSpPr/>
            <p:nvPr/>
          </p:nvSpPr>
          <p:spPr>
            <a:xfrm rot="635850">
              <a:off x="1341923" y="4008525"/>
              <a:ext cx="1608127" cy="35531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9" name="Rectangle 8"/>
          <p:cNvSpPr/>
          <p:nvPr/>
        </p:nvSpPr>
        <p:spPr>
          <a:xfrm>
            <a:off x="0" y="464794"/>
            <a:ext cx="5732914" cy="5847755"/>
          </a:xfrm>
          <a:prstGeom prst="rect">
            <a:avLst/>
          </a:prstGeom>
        </p:spPr>
        <p:txBody>
          <a:bodyPr wrap="square">
            <a:spAutoFit/>
          </a:bodyPr>
          <a:lstStyle/>
          <a:p>
            <a:pPr marL="285750" indent="-285750" algn="just">
              <a:buFont typeface="Wingdings" charset="2"/>
              <a:buChar char="§"/>
            </a:pPr>
            <a:r>
              <a:rPr lang="fr-FR" sz="2200" dirty="0">
                <a:latin typeface="Times New Roman"/>
                <a:cs typeface="Times New Roman"/>
              </a:rPr>
              <a:t>Des dunes transversales sont créées lorsque les vents soufflent dans une </a:t>
            </a:r>
            <a:r>
              <a:rPr lang="fr-FR" sz="2200" b="1" dirty="0">
                <a:latin typeface="Times New Roman"/>
                <a:cs typeface="Times New Roman"/>
              </a:rPr>
              <a:t>direction constante</a:t>
            </a:r>
            <a:r>
              <a:rPr lang="fr-FR" sz="2200" dirty="0">
                <a:latin typeface="Times New Roman"/>
                <a:cs typeface="Times New Roman"/>
              </a:rPr>
              <a:t> et que </a:t>
            </a:r>
            <a:r>
              <a:rPr lang="fr-FR" sz="2200" b="1" dirty="0">
                <a:latin typeface="Times New Roman"/>
                <a:cs typeface="Times New Roman"/>
              </a:rPr>
              <a:t>le sable est abondant</a:t>
            </a:r>
            <a:r>
              <a:rPr lang="fr-FR" sz="2200" dirty="0">
                <a:latin typeface="Times New Roman"/>
                <a:cs typeface="Times New Roman"/>
              </a:rPr>
              <a:t>.</a:t>
            </a:r>
          </a:p>
          <a:p>
            <a:pPr marL="285750" indent="-285750" algn="just"/>
            <a:endParaRPr lang="fr-FR" sz="2200" dirty="0">
              <a:latin typeface="Times New Roman"/>
              <a:cs typeface="Times New Roman"/>
            </a:endParaRPr>
          </a:p>
          <a:p>
            <a:pPr marL="285750" indent="-285750" algn="just">
              <a:buFont typeface="Wingdings" charset="2"/>
              <a:buChar char="§"/>
            </a:pPr>
            <a:r>
              <a:rPr lang="fr-FR" sz="2200" dirty="0">
                <a:latin typeface="Times New Roman"/>
                <a:cs typeface="Times New Roman"/>
              </a:rPr>
              <a:t>Les dunes transversales forment des crêtes successives séparées les unes des autres par de faibles creux se répétant en vagues. </a:t>
            </a:r>
          </a:p>
          <a:p>
            <a:pPr marL="285750" indent="-285750" algn="just"/>
            <a:endParaRPr lang="fr-FR" sz="2200" dirty="0">
              <a:latin typeface="Times New Roman"/>
              <a:cs typeface="Times New Roman"/>
            </a:endParaRPr>
          </a:p>
          <a:p>
            <a:pPr marL="285750" indent="-285750" algn="just">
              <a:buFont typeface="Wingdings" charset="2"/>
              <a:buChar char="§"/>
            </a:pPr>
            <a:r>
              <a:rPr lang="fr-FR" sz="2200" dirty="0">
                <a:latin typeface="Times New Roman"/>
                <a:cs typeface="Times New Roman"/>
              </a:rPr>
              <a:t>Chaque </a:t>
            </a:r>
            <a:r>
              <a:rPr lang="fr-FR" sz="2200" b="1" dirty="0">
                <a:latin typeface="Times New Roman"/>
                <a:cs typeface="Times New Roman"/>
              </a:rPr>
              <a:t>crête</a:t>
            </a:r>
            <a:r>
              <a:rPr lang="fr-FR" sz="2200" dirty="0">
                <a:latin typeface="Times New Roman"/>
                <a:cs typeface="Times New Roman"/>
              </a:rPr>
              <a:t> de dune est étendue latéralement perpendiculairement à </a:t>
            </a:r>
            <a:r>
              <a:rPr lang="fr-FR" sz="2200" b="1" dirty="0">
                <a:latin typeface="Times New Roman"/>
                <a:cs typeface="Times New Roman"/>
              </a:rPr>
              <a:t>la direction</a:t>
            </a:r>
            <a:r>
              <a:rPr lang="fr-FR" sz="2200" dirty="0">
                <a:latin typeface="Times New Roman"/>
                <a:cs typeface="Times New Roman"/>
              </a:rPr>
              <a:t> du vent transportant le sable. </a:t>
            </a:r>
          </a:p>
          <a:p>
            <a:pPr marL="285750" indent="-285750" algn="just"/>
            <a:endParaRPr lang="fr-FR" sz="2200" dirty="0">
              <a:latin typeface="Times New Roman"/>
              <a:cs typeface="Times New Roman"/>
            </a:endParaRPr>
          </a:p>
          <a:p>
            <a:pPr marL="285750" indent="-285750" algn="just">
              <a:buFont typeface="Wingdings" charset="2"/>
              <a:buChar char="§"/>
            </a:pPr>
            <a:r>
              <a:rPr lang="fr-FR" sz="2200" dirty="0">
                <a:latin typeface="Times New Roman"/>
                <a:cs typeface="Times New Roman"/>
              </a:rPr>
              <a:t>Les crêtes de dunes, les faces de glissement et les dépressions  </a:t>
            </a:r>
            <a:r>
              <a:rPr lang="fr-FR" sz="2200" dirty="0" err="1">
                <a:latin typeface="Times New Roman"/>
                <a:cs typeface="Times New Roman"/>
              </a:rPr>
              <a:t>interdunales</a:t>
            </a:r>
            <a:r>
              <a:rPr lang="fr-FR" sz="2200" dirty="0">
                <a:latin typeface="Times New Roman"/>
                <a:cs typeface="Times New Roman"/>
              </a:rPr>
              <a:t> sont orientées </a:t>
            </a:r>
            <a:r>
              <a:rPr lang="fr-FR" sz="2200" b="1" dirty="0">
                <a:latin typeface="Times New Roman"/>
                <a:cs typeface="Times New Roman"/>
              </a:rPr>
              <a:t>perpendiculairement à la direction des vents </a:t>
            </a:r>
            <a:r>
              <a:rPr lang="fr-FR" sz="2200" dirty="0">
                <a:latin typeface="Times New Roman"/>
                <a:cs typeface="Times New Roman"/>
              </a:rPr>
              <a:t>dominants, d'où leur nom  de dune transversale. </a:t>
            </a:r>
          </a:p>
        </p:txBody>
      </p:sp>
    </p:spTree>
    <p:extLst>
      <p:ext uri="{BB962C8B-B14F-4D97-AF65-F5344CB8AC3E}">
        <p14:creationId xmlns:p14="http://schemas.microsoft.com/office/powerpoint/2010/main" val="2925206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036" y="27662"/>
            <a:ext cx="6845653" cy="648199"/>
          </a:xfrm>
        </p:spPr>
        <p:txBody>
          <a:bodyPr>
            <a:normAutofit/>
          </a:bodyPr>
          <a:lstStyle/>
          <a:p>
            <a:pPr algn="l"/>
            <a:r>
              <a:rPr lang="fr-FR" sz="3600" b="1" dirty="0">
                <a:solidFill>
                  <a:srgbClr val="000000"/>
                </a:solidFill>
              </a:rPr>
              <a:t>Dunes paraboliques</a:t>
            </a:r>
          </a:p>
        </p:txBody>
      </p:sp>
      <p:grpSp>
        <p:nvGrpSpPr>
          <p:cNvPr id="7" name="Grouper 6"/>
          <p:cNvGrpSpPr/>
          <p:nvPr/>
        </p:nvGrpSpPr>
        <p:grpSpPr>
          <a:xfrm>
            <a:off x="3880655" y="3158782"/>
            <a:ext cx="5210338" cy="3581243"/>
            <a:chOff x="0" y="0"/>
            <a:chExt cx="9144000" cy="6858000"/>
          </a:xfrm>
        </p:grpSpPr>
        <p:pic>
          <p:nvPicPr>
            <p:cNvPr id="3" name="Picture 2"/>
            <p:cNvPicPr>
              <a:picLocks noChangeAspect="1" noChangeArrowheads="1"/>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Flèche vers la droite 3"/>
            <p:cNvSpPr/>
            <p:nvPr/>
          </p:nvSpPr>
          <p:spPr>
            <a:xfrm rot="18516201">
              <a:off x="2504162" y="368700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Flèche vers la droite 4"/>
            <p:cNvSpPr/>
            <p:nvPr/>
          </p:nvSpPr>
          <p:spPr>
            <a:xfrm rot="18179250">
              <a:off x="5390722" y="2957346"/>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Flèche vers la droite 5"/>
            <p:cNvSpPr/>
            <p:nvPr/>
          </p:nvSpPr>
          <p:spPr>
            <a:xfrm rot="18177972">
              <a:off x="7119417" y="5250697"/>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 name="Rectangle 7"/>
          <p:cNvSpPr/>
          <p:nvPr/>
        </p:nvSpPr>
        <p:spPr>
          <a:xfrm>
            <a:off x="123477" y="970264"/>
            <a:ext cx="9020523" cy="769441"/>
          </a:xfrm>
          <a:prstGeom prst="rect">
            <a:avLst/>
          </a:prstGeom>
        </p:spPr>
        <p:txBody>
          <a:bodyPr wrap="square">
            <a:spAutoFit/>
          </a:bodyPr>
          <a:lstStyle/>
          <a:p>
            <a:pPr marL="285750" indent="-285750" algn="just">
              <a:buFont typeface="Wingdings" charset="2"/>
              <a:buChar char="§"/>
            </a:pPr>
            <a:r>
              <a:rPr lang="fr-FR" sz="2200" dirty="0"/>
              <a:t>Les dunes paraboliques ressemblent aux </a:t>
            </a:r>
            <a:r>
              <a:rPr lang="fr-FR" sz="2200" dirty="0" err="1"/>
              <a:t>barchans</a:t>
            </a:r>
            <a:r>
              <a:rPr lang="fr-FR" sz="2200" dirty="0"/>
              <a:t>, sauf que leur orientation est inversée par rapport à celle des </a:t>
            </a:r>
            <a:r>
              <a:rPr lang="fr-FR" sz="2200" dirty="0" err="1"/>
              <a:t>barchans</a:t>
            </a:r>
            <a:r>
              <a:rPr lang="fr-FR" sz="2200" dirty="0"/>
              <a:t>. </a:t>
            </a:r>
          </a:p>
        </p:txBody>
      </p:sp>
      <p:sp>
        <p:nvSpPr>
          <p:cNvPr id="9" name="Rectangle 8"/>
          <p:cNvSpPr/>
          <p:nvPr/>
        </p:nvSpPr>
        <p:spPr>
          <a:xfrm>
            <a:off x="123477" y="1908313"/>
            <a:ext cx="9020523" cy="1446550"/>
          </a:xfrm>
          <a:prstGeom prst="rect">
            <a:avLst/>
          </a:prstGeom>
        </p:spPr>
        <p:txBody>
          <a:bodyPr wrap="square">
            <a:spAutoFit/>
          </a:bodyPr>
          <a:lstStyle/>
          <a:p>
            <a:pPr marL="285750" indent="-285750">
              <a:buFont typeface="Wingdings" charset="2"/>
              <a:buChar char="§"/>
            </a:pPr>
            <a:r>
              <a:rPr lang="fr-FR" sz="2200" dirty="0">
                <a:latin typeface="Times" pitchFamily="18" charset="0"/>
              </a:rPr>
              <a:t>Le corps principal d'une dune parabolique pointe vers le vent.</a:t>
            </a:r>
          </a:p>
          <a:p>
            <a:pPr marL="285750" indent="-285750"/>
            <a:endParaRPr lang="fr-FR" sz="2200" dirty="0">
              <a:latin typeface="Times" pitchFamily="18" charset="0"/>
            </a:endParaRPr>
          </a:p>
          <a:p>
            <a:pPr marL="285750" indent="-285750">
              <a:buFont typeface="Wingdings" charset="2"/>
              <a:buChar char="§"/>
            </a:pPr>
            <a:r>
              <a:rPr lang="fr-FR" sz="2200" dirty="0">
                <a:latin typeface="Times" pitchFamily="18" charset="0"/>
              </a:rPr>
              <a:t>Vue d’en haut la face de glissement le long de son bord au vent a une forme convexe.</a:t>
            </a:r>
          </a:p>
        </p:txBody>
      </p:sp>
    </p:spTree>
    <p:extLst>
      <p:ext uri="{BB962C8B-B14F-4D97-AF65-F5344CB8AC3E}">
        <p14:creationId xmlns:p14="http://schemas.microsoft.com/office/powerpoint/2010/main" val="3497915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2">
            <a:lum bright="-18000" contrast="42000"/>
            <a:extLst>
              <a:ext uri="{28A0092B-C50C-407E-A947-70E740481C1C}">
                <a14:useLocalDpi xmlns:a14="http://schemas.microsoft.com/office/drawing/2010/main" val="0"/>
              </a:ext>
            </a:extLst>
          </a:blip>
          <a:srcRect/>
          <a:stretch>
            <a:fillRect/>
          </a:stretch>
        </p:blipFill>
        <p:spPr bwMode="auto">
          <a:xfrm>
            <a:off x="967537" y="4393158"/>
            <a:ext cx="32766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0" y="159027"/>
            <a:ext cx="8229600" cy="715616"/>
          </a:xfrm>
        </p:spPr>
        <p:txBody>
          <a:bodyPr>
            <a:noAutofit/>
          </a:bodyPr>
          <a:lstStyle/>
          <a:p>
            <a:pPr algn="l"/>
            <a:r>
              <a:rPr lang="fr-FR" sz="4000" b="1" dirty="0">
                <a:solidFill>
                  <a:srgbClr val="000000"/>
                </a:solidFill>
              </a:rPr>
              <a:t>Dunes Longitudinales </a:t>
            </a:r>
            <a:br>
              <a:rPr lang="fr-FR" sz="4000" b="1" dirty="0">
                <a:solidFill>
                  <a:srgbClr val="F9E400"/>
                </a:solidFill>
              </a:rPr>
            </a:br>
            <a:endParaRPr lang="fr-FR" sz="4000" dirty="0">
              <a:solidFill>
                <a:srgbClr val="F9E400"/>
              </a:solidFill>
            </a:endParaRPr>
          </a:p>
        </p:txBody>
      </p:sp>
      <p:sp>
        <p:nvSpPr>
          <p:cNvPr id="5" name="Rectangle 4"/>
          <p:cNvSpPr/>
          <p:nvPr/>
        </p:nvSpPr>
        <p:spPr>
          <a:xfrm>
            <a:off x="0" y="795128"/>
            <a:ext cx="4681454" cy="3477875"/>
          </a:xfrm>
          <a:prstGeom prst="rect">
            <a:avLst/>
          </a:prstGeom>
        </p:spPr>
        <p:txBody>
          <a:bodyPr wrap="square">
            <a:spAutoFit/>
          </a:bodyPr>
          <a:lstStyle/>
          <a:p>
            <a:pPr marL="285750" indent="-285750" algn="just">
              <a:buFont typeface="Wingdings" charset="2"/>
              <a:buChar char="§"/>
            </a:pPr>
            <a:r>
              <a:rPr lang="fr-FR" sz="2200" dirty="0"/>
              <a:t>Les dunes longitudinales, également appelées </a:t>
            </a:r>
            <a:r>
              <a:rPr lang="fr-FR" sz="2200" b="1" dirty="0" err="1"/>
              <a:t>Seifs</a:t>
            </a:r>
            <a:r>
              <a:rPr lang="fr-FR" sz="2200" dirty="0"/>
              <a:t>, sont de longues crêtes de sable qui se forment </a:t>
            </a:r>
            <a:r>
              <a:rPr lang="fr-FR" sz="2200" b="1" dirty="0"/>
              <a:t>parallèlement</a:t>
            </a:r>
            <a:r>
              <a:rPr lang="fr-FR" sz="2200" dirty="0"/>
              <a:t> au vent dominant.</a:t>
            </a:r>
          </a:p>
          <a:p>
            <a:pPr marL="285750" indent="-285750" algn="just">
              <a:buFont typeface="Wingdings" charset="2"/>
              <a:buChar char="§"/>
            </a:pPr>
            <a:endParaRPr lang="fr-FR" sz="2200" dirty="0"/>
          </a:p>
          <a:p>
            <a:pPr marL="285750" indent="-285750" algn="just">
              <a:buFont typeface="Wingdings" charset="2"/>
              <a:buChar char="§"/>
            </a:pPr>
            <a:r>
              <a:rPr lang="fr-FR" sz="2200" dirty="0"/>
              <a:t>Elles se forment dans des zones où l’offre de sable est modérée et mesurent de 5 à 10 mètres de hauteur à 100 mètres de hauteur et de largeur.</a:t>
            </a:r>
          </a:p>
        </p:txBody>
      </p:sp>
      <p:pic>
        <p:nvPicPr>
          <p:cNvPr id="7" name="Picture 10" descr="long8638127.jpg"/>
          <p:cNvPicPr>
            <a:picLocks noChangeAspect="1"/>
          </p:cNvPicPr>
          <p:nvPr/>
        </p:nvPicPr>
        <p:blipFill>
          <a:blip r:embed="rId3"/>
          <a:srcRect/>
          <a:stretch>
            <a:fillRect/>
          </a:stretch>
        </p:blipFill>
        <p:spPr bwMode="auto">
          <a:xfrm>
            <a:off x="4810539" y="1259447"/>
            <a:ext cx="4333461" cy="4104435"/>
          </a:xfrm>
          <a:prstGeom prst="rect">
            <a:avLst/>
          </a:prstGeom>
          <a:noFill/>
          <a:ln w="9525">
            <a:solidFill>
              <a:schemeClr val="tx1"/>
            </a:solidFill>
            <a:miter lim="800000"/>
            <a:headEnd/>
            <a:tailEnd/>
          </a:ln>
        </p:spPr>
      </p:pic>
      <p:sp>
        <p:nvSpPr>
          <p:cNvPr id="8" name="Flèche vers le haut 7"/>
          <p:cNvSpPr/>
          <p:nvPr/>
        </p:nvSpPr>
        <p:spPr>
          <a:xfrm rot="1105056">
            <a:off x="6019605" y="1550779"/>
            <a:ext cx="125675" cy="282777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ZoneTexte 8"/>
          <p:cNvSpPr txBox="1"/>
          <p:nvPr/>
        </p:nvSpPr>
        <p:spPr>
          <a:xfrm rot="17321801">
            <a:off x="4372161" y="2724987"/>
            <a:ext cx="2852063" cy="369332"/>
          </a:xfrm>
          <a:prstGeom prst="rect">
            <a:avLst/>
          </a:prstGeom>
          <a:noFill/>
        </p:spPr>
        <p:txBody>
          <a:bodyPr wrap="square" rtlCol="0">
            <a:spAutoFit/>
          </a:bodyPr>
          <a:lstStyle/>
          <a:p>
            <a:r>
              <a:rPr lang="fr-FR" dirty="0"/>
              <a:t>Direction du Vent  dominant</a:t>
            </a:r>
          </a:p>
        </p:txBody>
      </p:sp>
    </p:spTree>
    <p:extLst>
      <p:ext uri="{BB962C8B-B14F-4D97-AF65-F5344CB8AC3E}">
        <p14:creationId xmlns:p14="http://schemas.microsoft.com/office/powerpoint/2010/main" val="4116143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5562600" cy="4493538"/>
          </a:xfrm>
          <a:prstGeom prst="rect">
            <a:avLst/>
          </a:prstGeom>
        </p:spPr>
        <p:txBody>
          <a:bodyPr wrap="square">
            <a:spAutoFit/>
          </a:bodyPr>
          <a:lstStyle/>
          <a:p>
            <a:pPr algn="just"/>
            <a:endParaRPr lang="fr-FR" sz="2200" dirty="0"/>
          </a:p>
          <a:p>
            <a:pPr algn="just"/>
            <a:r>
              <a:rPr lang="fr-FR" sz="2200" dirty="0"/>
              <a:t>  En plus d'être à sec</a:t>
            </a:r>
          </a:p>
          <a:p>
            <a:pPr algn="just"/>
            <a:r>
              <a:rPr lang="fr-FR" sz="2200" dirty="0"/>
              <a:t>&gt;  Regroupe quelques plantes</a:t>
            </a:r>
          </a:p>
          <a:p>
            <a:pPr marL="285750" indent="-285750" algn="just">
              <a:buFont typeface="Wingdings" charset="0"/>
              <a:buChar char="Ø"/>
            </a:pPr>
            <a:r>
              <a:rPr lang="fr-FR" sz="2200" dirty="0"/>
              <a:t>Milieu composé de roche presque continue</a:t>
            </a:r>
          </a:p>
          <a:p>
            <a:pPr algn="just"/>
            <a:r>
              <a:rPr lang="fr-FR" sz="2200" dirty="0"/>
              <a:t>      et / ou des expositions de sable</a:t>
            </a:r>
          </a:p>
          <a:p>
            <a:pPr marL="285750" indent="-285750" algn="just">
              <a:buFont typeface="Wingdings" charset="0"/>
              <a:buChar char="Ø"/>
            </a:pPr>
            <a:r>
              <a:rPr lang="fr-FR" sz="2200" dirty="0"/>
              <a:t>Des sols peu  développés (pédogénèse lente et difficile)</a:t>
            </a:r>
          </a:p>
          <a:p>
            <a:pPr marL="285750" indent="-285750" algn="just">
              <a:buFont typeface="Wingdings" charset="0"/>
              <a:buChar char="Ø"/>
            </a:pPr>
            <a:endParaRPr lang="fr-FR" sz="2200" dirty="0"/>
          </a:p>
          <a:p>
            <a:pPr marL="285750" indent="-285750" algn="just">
              <a:buFont typeface="Wingdings" charset="2"/>
              <a:buChar char="Ø"/>
            </a:pPr>
            <a:r>
              <a:rPr lang="fr-FR" sz="2200" dirty="0"/>
              <a:t>Altération, érosion, et dépôt</a:t>
            </a:r>
          </a:p>
          <a:p>
            <a:pPr algn="just"/>
            <a:r>
              <a:rPr lang="fr-FR" sz="2200" dirty="0"/>
              <a:t>Sont encore fonctionnelles, mais plus lentement.</a:t>
            </a:r>
          </a:p>
          <a:p>
            <a:pPr algn="just"/>
            <a:r>
              <a:rPr lang="fr-FR" sz="2200" dirty="0"/>
              <a:t>&gt; c’est un milieu en équilibre avec le climat local</a:t>
            </a:r>
          </a:p>
        </p:txBody>
      </p:sp>
      <p:sp>
        <p:nvSpPr>
          <p:cNvPr id="4" name="Rectangle 3"/>
          <p:cNvSpPr/>
          <p:nvPr/>
        </p:nvSpPr>
        <p:spPr>
          <a:xfrm>
            <a:off x="0" y="0"/>
            <a:ext cx="5372045" cy="461665"/>
          </a:xfrm>
          <a:prstGeom prst="rect">
            <a:avLst/>
          </a:prstGeom>
        </p:spPr>
        <p:txBody>
          <a:bodyPr wrap="square">
            <a:spAutoFit/>
          </a:bodyPr>
          <a:lstStyle/>
          <a:p>
            <a:r>
              <a:rPr lang="fr-FR" sz="2400" b="1" i="1" dirty="0">
                <a:latin typeface="Cooper Std Black"/>
                <a:cs typeface="Cooper Std Black"/>
              </a:rPr>
              <a:t>Caractéristiques des déserts</a:t>
            </a:r>
          </a:p>
        </p:txBody>
      </p:sp>
      <p:pic>
        <p:nvPicPr>
          <p:cNvPr id="5" name="Image 4"/>
          <p:cNvPicPr>
            <a:picLocks noChangeAspect="1"/>
          </p:cNvPicPr>
          <p:nvPr/>
        </p:nvPicPr>
        <p:blipFill>
          <a:blip r:embed="rId3"/>
          <a:stretch>
            <a:fillRect/>
          </a:stretch>
        </p:blipFill>
        <p:spPr>
          <a:xfrm>
            <a:off x="5588000" y="410001"/>
            <a:ext cx="3556000" cy="2409302"/>
          </a:xfrm>
          <a:prstGeom prst="rect">
            <a:avLst/>
          </a:prstGeom>
        </p:spPr>
      </p:pic>
      <p:pic>
        <p:nvPicPr>
          <p:cNvPr id="6" name="Image 5"/>
          <p:cNvPicPr>
            <a:picLocks noChangeAspect="1"/>
          </p:cNvPicPr>
          <p:nvPr/>
        </p:nvPicPr>
        <p:blipFill>
          <a:blip r:embed="rId4"/>
          <a:stretch>
            <a:fillRect/>
          </a:stretch>
        </p:blipFill>
        <p:spPr>
          <a:xfrm>
            <a:off x="5588000" y="3234226"/>
            <a:ext cx="3556000" cy="2474773"/>
          </a:xfrm>
          <a:prstGeom prst="rect">
            <a:avLst/>
          </a:prstGeom>
        </p:spPr>
      </p:pic>
    </p:spTree>
    <p:extLst>
      <p:ext uri="{BB962C8B-B14F-4D97-AF65-F5344CB8AC3E}">
        <p14:creationId xmlns:p14="http://schemas.microsoft.com/office/powerpoint/2010/main" val="432665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5136" y="0"/>
            <a:ext cx="7374835" cy="467836"/>
          </a:xfrm>
        </p:spPr>
        <p:txBody>
          <a:bodyPr>
            <a:noAutofit/>
          </a:bodyPr>
          <a:lstStyle/>
          <a:p>
            <a:pPr algn="l"/>
            <a:r>
              <a:rPr lang="fr-FR" sz="3600" dirty="0"/>
              <a:t>Dépôts de </a:t>
            </a:r>
            <a:r>
              <a:rPr lang="fr-FR" sz="3600" dirty="0" err="1"/>
              <a:t>Loess</a:t>
            </a:r>
            <a:r>
              <a:rPr lang="fr-FR" sz="3600" dirty="0"/>
              <a:t> </a:t>
            </a:r>
          </a:p>
        </p:txBody>
      </p:sp>
      <p:sp>
        <p:nvSpPr>
          <p:cNvPr id="3" name="Rectangle 2"/>
          <p:cNvSpPr/>
          <p:nvPr/>
        </p:nvSpPr>
        <p:spPr>
          <a:xfrm>
            <a:off x="-442" y="601324"/>
            <a:ext cx="5804357" cy="4154984"/>
          </a:xfrm>
          <a:prstGeom prst="rect">
            <a:avLst/>
          </a:prstGeom>
        </p:spPr>
        <p:txBody>
          <a:bodyPr wrap="square">
            <a:spAutoFit/>
          </a:bodyPr>
          <a:lstStyle/>
          <a:p>
            <a:pPr marL="285750" indent="-285750" algn="just">
              <a:buFont typeface="Wingdings" charset="2"/>
              <a:buChar char="§"/>
            </a:pPr>
            <a:r>
              <a:rPr lang="fr-FR" sz="2200" dirty="0"/>
              <a:t>Les dépôts de </a:t>
            </a:r>
            <a:r>
              <a:rPr lang="fr-FR" sz="2200" dirty="0" err="1"/>
              <a:t>Loess</a:t>
            </a:r>
            <a:r>
              <a:rPr lang="fr-FR" sz="2200" dirty="0"/>
              <a:t> sont des accumulations importantes de </a:t>
            </a:r>
            <a:r>
              <a:rPr lang="fr-FR" sz="2200" b="1" dirty="0"/>
              <a:t>limon</a:t>
            </a:r>
            <a:r>
              <a:rPr lang="fr-FR" sz="2200" dirty="0"/>
              <a:t> transporté  par le vent </a:t>
            </a:r>
            <a:r>
              <a:rPr lang="fr-FR" sz="2200" dirty="0">
                <a:latin typeface="Times New Roman"/>
                <a:cs typeface="Times New Roman"/>
              </a:rPr>
              <a:t>sur des centaines ou des milliers de kilomètres avant de les déposer. </a:t>
            </a:r>
          </a:p>
          <a:p>
            <a:pPr marL="285750" indent="-285750" algn="just"/>
            <a:endParaRPr lang="fr-FR" sz="2200" dirty="0">
              <a:latin typeface="Times New Roman"/>
              <a:cs typeface="Times New Roman"/>
            </a:endParaRPr>
          </a:p>
          <a:p>
            <a:pPr marL="285750" indent="-285750" algn="just">
              <a:buFont typeface="Wingdings" charset="2"/>
              <a:buChar char="§"/>
            </a:pPr>
            <a:r>
              <a:rPr lang="fr-FR" sz="2200" dirty="0">
                <a:latin typeface="Times New Roman"/>
                <a:cs typeface="Times New Roman"/>
              </a:rPr>
              <a:t>Finalement, ces particules se déposent pour former une couche de </a:t>
            </a:r>
            <a:r>
              <a:rPr lang="fr-FR" sz="2200" b="1" dirty="0" err="1">
                <a:latin typeface="Times New Roman"/>
                <a:cs typeface="Times New Roman"/>
              </a:rPr>
              <a:t>loess</a:t>
            </a:r>
            <a:r>
              <a:rPr lang="fr-FR" sz="2200" b="1" dirty="0">
                <a:latin typeface="Times New Roman"/>
                <a:cs typeface="Times New Roman"/>
              </a:rPr>
              <a:t> beige ou grisâtre</a:t>
            </a:r>
            <a:r>
              <a:rPr lang="fr-FR" sz="2200" dirty="0">
                <a:latin typeface="Times New Roman"/>
                <a:cs typeface="Times New Roman"/>
              </a:rPr>
              <a:t> qui peut recouvrir ou enterrer la topographie existante sur de vastes zones.</a:t>
            </a:r>
          </a:p>
          <a:p>
            <a:pPr algn="just"/>
            <a:endParaRPr lang="fr-FR" sz="2200" dirty="0">
              <a:latin typeface="Times New Roman"/>
              <a:cs typeface="Times New Roman"/>
            </a:endParaRPr>
          </a:p>
          <a:p>
            <a:pPr marL="285750" indent="-285750" algn="just">
              <a:buFont typeface="Wingdings" charset="2"/>
              <a:buChar char="§"/>
            </a:pPr>
            <a:r>
              <a:rPr lang="fr-FR" sz="2200" dirty="0">
                <a:latin typeface="Times New Roman"/>
                <a:cs typeface="Times New Roman"/>
              </a:rPr>
              <a:t> L'épaisseur de ces </a:t>
            </a:r>
            <a:r>
              <a:rPr lang="fr-FR" sz="2200" b="1" dirty="0">
                <a:latin typeface="Times New Roman"/>
                <a:cs typeface="Times New Roman"/>
              </a:rPr>
              <a:t>dépôts</a:t>
            </a:r>
            <a:r>
              <a:rPr lang="fr-FR" sz="2200" dirty="0">
                <a:latin typeface="Times New Roman"/>
                <a:cs typeface="Times New Roman"/>
              </a:rPr>
              <a:t> varie de quelques centimètres ou moins à plus de 100 mètres.</a:t>
            </a:r>
          </a:p>
        </p:txBody>
      </p:sp>
      <p:grpSp>
        <p:nvGrpSpPr>
          <p:cNvPr id="4" name="Group 18"/>
          <p:cNvGrpSpPr>
            <a:grpSpLocks/>
          </p:cNvGrpSpPr>
          <p:nvPr/>
        </p:nvGrpSpPr>
        <p:grpSpPr bwMode="auto">
          <a:xfrm>
            <a:off x="5803916" y="269056"/>
            <a:ext cx="3154363" cy="4621978"/>
            <a:chOff x="3456" y="240"/>
            <a:chExt cx="1987" cy="2448"/>
          </a:xfrm>
        </p:grpSpPr>
        <p:pic>
          <p:nvPicPr>
            <p:cNvPr id="5" name="Picture 10" descr="PICT0818"/>
            <p:cNvPicPr>
              <a:picLocks noChangeAspect="1" noChangeArrowheads="1"/>
            </p:cNvPicPr>
            <p:nvPr/>
          </p:nvPicPr>
          <p:blipFill>
            <a:blip r:embed="rId2"/>
            <a:srcRect/>
            <a:stretch>
              <a:fillRect/>
            </a:stretch>
          </p:blipFill>
          <p:spPr bwMode="auto">
            <a:xfrm>
              <a:off x="3456" y="240"/>
              <a:ext cx="1987" cy="2448"/>
            </a:xfrm>
            <a:prstGeom prst="rect">
              <a:avLst/>
            </a:prstGeom>
            <a:noFill/>
            <a:ln w="9525">
              <a:solidFill>
                <a:schemeClr val="tx1"/>
              </a:solidFill>
              <a:miter lim="800000"/>
              <a:headEnd/>
              <a:tailEnd/>
            </a:ln>
          </p:spPr>
        </p:pic>
        <p:sp>
          <p:nvSpPr>
            <p:cNvPr id="6" name="Line 14"/>
            <p:cNvSpPr>
              <a:spLocks noChangeShapeType="1"/>
            </p:cNvSpPr>
            <p:nvPr/>
          </p:nvSpPr>
          <p:spPr bwMode="auto">
            <a:xfrm>
              <a:off x="4032" y="1680"/>
              <a:ext cx="960" cy="0"/>
            </a:xfrm>
            <a:prstGeom prst="line">
              <a:avLst/>
            </a:prstGeom>
            <a:noFill/>
            <a:ln w="38100">
              <a:solidFill>
                <a:srgbClr val="FFFF00"/>
              </a:solidFill>
              <a:prstDash val="sysDot"/>
              <a:round/>
              <a:headEnd/>
              <a:tailEnd/>
            </a:ln>
          </p:spPr>
          <p:txBody>
            <a:bodyPr/>
            <a:lstStyle/>
            <a:p>
              <a:endParaRPr lang="fr-FR"/>
            </a:p>
          </p:txBody>
        </p:sp>
        <p:sp>
          <p:nvSpPr>
            <p:cNvPr id="7" name="Text Box 15"/>
            <p:cNvSpPr txBox="1">
              <a:spLocks noChangeArrowheads="1"/>
            </p:cNvSpPr>
            <p:nvPr/>
          </p:nvSpPr>
          <p:spPr bwMode="auto">
            <a:xfrm>
              <a:off x="4224" y="1200"/>
              <a:ext cx="521" cy="231"/>
            </a:xfrm>
            <a:prstGeom prst="rect">
              <a:avLst/>
            </a:prstGeom>
            <a:noFill/>
            <a:ln w="9525">
              <a:noFill/>
              <a:miter lim="800000"/>
              <a:headEnd/>
              <a:tailEnd/>
            </a:ln>
            <a:effectLst/>
          </p:spPr>
          <p:txBody>
            <a:bodyPr wrap="none">
              <a:spAutoFit/>
            </a:bodyPr>
            <a:lstStyle/>
            <a:p>
              <a:r>
                <a:rPr lang="en-US">
                  <a:solidFill>
                    <a:srgbClr val="A50021"/>
                  </a:solidFill>
                  <a:effectLst>
                    <a:outerShdw blurRad="38100" dist="38100" dir="2700000" algn="tl">
                      <a:srgbClr val="000000"/>
                    </a:outerShdw>
                  </a:effectLst>
                </a:rPr>
                <a:t>Loess</a:t>
              </a:r>
            </a:p>
          </p:txBody>
        </p:sp>
        <p:sp>
          <p:nvSpPr>
            <p:cNvPr id="8" name="Text Box 17"/>
            <p:cNvSpPr txBox="1">
              <a:spLocks noChangeArrowheads="1"/>
            </p:cNvSpPr>
            <p:nvPr/>
          </p:nvSpPr>
          <p:spPr bwMode="auto">
            <a:xfrm>
              <a:off x="4080" y="1824"/>
              <a:ext cx="877" cy="231"/>
            </a:xfrm>
            <a:prstGeom prst="rect">
              <a:avLst/>
            </a:prstGeom>
            <a:noFill/>
            <a:ln w="9525">
              <a:noFill/>
              <a:miter lim="800000"/>
              <a:headEnd/>
              <a:tailEnd/>
            </a:ln>
            <a:effectLst/>
          </p:spPr>
          <p:txBody>
            <a:bodyPr wrap="none">
              <a:spAutoFit/>
            </a:bodyPr>
            <a:lstStyle/>
            <a:p>
              <a:r>
                <a:rPr lang="en-US">
                  <a:solidFill>
                    <a:srgbClr val="A50021"/>
                  </a:solidFill>
                  <a:effectLst>
                    <a:outerShdw blurRad="38100" dist="38100" dir="2700000" algn="tl">
                      <a:srgbClr val="000000"/>
                    </a:outerShdw>
                  </a:effectLst>
                </a:rPr>
                <a:t>Sandstone</a:t>
              </a:r>
            </a:p>
          </p:txBody>
        </p:sp>
      </p:grpSp>
      <p:sp>
        <p:nvSpPr>
          <p:cNvPr id="11" name="Rectangle 10"/>
          <p:cNvSpPr/>
          <p:nvPr/>
        </p:nvSpPr>
        <p:spPr>
          <a:xfrm>
            <a:off x="-442" y="5049079"/>
            <a:ext cx="9144442" cy="769441"/>
          </a:xfrm>
          <a:prstGeom prst="rect">
            <a:avLst/>
          </a:prstGeom>
        </p:spPr>
        <p:txBody>
          <a:bodyPr wrap="square">
            <a:spAutoFit/>
          </a:bodyPr>
          <a:lstStyle/>
          <a:p>
            <a:pPr marL="285750" indent="-285750" algn="just">
              <a:buFont typeface="Wingdings" charset="2"/>
              <a:buChar char="§"/>
            </a:pPr>
            <a:r>
              <a:rPr lang="fr-FR" sz="2200" dirty="0">
                <a:solidFill>
                  <a:prstClr val="black"/>
                </a:solidFill>
              </a:rPr>
              <a:t>Les dépôts de </a:t>
            </a:r>
            <a:r>
              <a:rPr lang="fr-FR" sz="2200" dirty="0" err="1">
                <a:solidFill>
                  <a:prstClr val="black"/>
                </a:solidFill>
              </a:rPr>
              <a:t>Loess</a:t>
            </a:r>
            <a:r>
              <a:rPr lang="fr-FR" sz="2200" dirty="0">
                <a:solidFill>
                  <a:prstClr val="black"/>
                </a:solidFill>
              </a:rPr>
              <a:t> proviennent généralement de terraines glaciaires ou désertiques,</a:t>
            </a:r>
            <a:endParaRPr lang="fr-FR" sz="2200" dirty="0"/>
          </a:p>
        </p:txBody>
      </p:sp>
      <p:sp>
        <p:nvSpPr>
          <p:cNvPr id="12" name="Rectangle 11"/>
          <p:cNvSpPr/>
          <p:nvPr/>
        </p:nvSpPr>
        <p:spPr>
          <a:xfrm>
            <a:off x="-442" y="5871528"/>
            <a:ext cx="9144442" cy="769441"/>
          </a:xfrm>
          <a:prstGeom prst="rect">
            <a:avLst/>
          </a:prstGeom>
        </p:spPr>
        <p:txBody>
          <a:bodyPr wrap="square">
            <a:spAutoFit/>
          </a:bodyPr>
          <a:lstStyle/>
          <a:p>
            <a:pPr marL="285750" indent="-285750" algn="just">
              <a:buFont typeface="Wingdings" charset="2"/>
              <a:buChar char="§"/>
            </a:pPr>
            <a:r>
              <a:rPr lang="fr-FR" sz="2200" dirty="0"/>
              <a:t>Le dépôt le plus important de </a:t>
            </a:r>
            <a:r>
              <a:rPr lang="fr-FR" sz="2200" dirty="0" err="1"/>
              <a:t>loess</a:t>
            </a:r>
            <a:r>
              <a:rPr lang="fr-FR" sz="2200" dirty="0"/>
              <a:t> se trouve dans l'ouest et le nord de la Chine et contient des sédiments soufflés des déserts de l'Asie centrale.</a:t>
            </a:r>
          </a:p>
        </p:txBody>
      </p:sp>
    </p:spTree>
    <p:extLst>
      <p:ext uri="{BB962C8B-B14F-4D97-AF65-F5344CB8AC3E}">
        <p14:creationId xmlns:p14="http://schemas.microsoft.com/office/powerpoint/2010/main" val="8397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Origines de la sécheresse</a:t>
            </a:r>
          </a:p>
        </p:txBody>
      </p:sp>
      <p:sp>
        <p:nvSpPr>
          <p:cNvPr id="3" name="ZoneTexte 2"/>
          <p:cNvSpPr txBox="1"/>
          <p:nvPr/>
        </p:nvSpPr>
        <p:spPr>
          <a:xfrm>
            <a:off x="260801" y="1555491"/>
            <a:ext cx="5687074" cy="461665"/>
          </a:xfrm>
          <a:prstGeom prst="rect">
            <a:avLst/>
          </a:prstGeom>
          <a:noFill/>
        </p:spPr>
        <p:txBody>
          <a:bodyPr wrap="none" rtlCol="0">
            <a:spAutoFit/>
          </a:bodyPr>
          <a:lstStyle/>
          <a:p>
            <a:r>
              <a:rPr lang="fr-FR" sz="2400" dirty="0"/>
              <a:t>Les origines de la sécheresse sont multiples:</a:t>
            </a:r>
          </a:p>
        </p:txBody>
      </p:sp>
      <p:sp>
        <p:nvSpPr>
          <p:cNvPr id="4" name="ZoneTexte 3"/>
          <p:cNvSpPr txBox="1"/>
          <p:nvPr/>
        </p:nvSpPr>
        <p:spPr>
          <a:xfrm>
            <a:off x="1112926" y="2422396"/>
            <a:ext cx="3890809" cy="1384995"/>
          </a:xfrm>
          <a:prstGeom prst="rect">
            <a:avLst/>
          </a:prstGeom>
          <a:noFill/>
        </p:spPr>
        <p:txBody>
          <a:bodyPr wrap="none" rtlCol="0">
            <a:spAutoFit/>
          </a:bodyPr>
          <a:lstStyle/>
          <a:p>
            <a:pPr marL="457200" indent="-457200">
              <a:buFont typeface="Wingdings" charset="2"/>
              <a:buChar char="ü"/>
            </a:pPr>
            <a:r>
              <a:rPr lang="fr-FR" sz="2800" dirty="0"/>
              <a:t>Origine anticyclonique</a:t>
            </a:r>
          </a:p>
          <a:p>
            <a:pPr marL="457200" indent="-457200">
              <a:buFont typeface="Wingdings" charset="2"/>
              <a:buChar char="ü"/>
            </a:pPr>
            <a:r>
              <a:rPr lang="fr-FR" sz="2800" dirty="0"/>
              <a:t>Position d’abri</a:t>
            </a:r>
          </a:p>
          <a:p>
            <a:pPr marL="457200" indent="-457200">
              <a:buFont typeface="Wingdings" charset="2"/>
              <a:buChar char="ü"/>
            </a:pPr>
            <a:r>
              <a:rPr lang="fr-FR" sz="2800" dirty="0"/>
              <a:t>Position littorale</a:t>
            </a:r>
          </a:p>
        </p:txBody>
      </p:sp>
    </p:spTree>
    <p:extLst>
      <p:ext uri="{BB962C8B-B14F-4D97-AF65-F5344CB8AC3E}">
        <p14:creationId xmlns:p14="http://schemas.microsoft.com/office/powerpoint/2010/main" val="259395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4736895" y="1720199"/>
            <a:ext cx="4407106" cy="2555832"/>
          </a:xfrm>
          <a:prstGeom prst="rect">
            <a:avLst/>
          </a:prstGeom>
        </p:spPr>
      </p:pic>
      <p:sp>
        <p:nvSpPr>
          <p:cNvPr id="2" name="Titre 1"/>
          <p:cNvSpPr>
            <a:spLocks noGrp="1"/>
          </p:cNvSpPr>
          <p:nvPr>
            <p:ph type="title"/>
          </p:nvPr>
        </p:nvSpPr>
        <p:spPr>
          <a:xfrm>
            <a:off x="0" y="0"/>
            <a:ext cx="8229600" cy="1143000"/>
          </a:xfrm>
        </p:spPr>
        <p:txBody>
          <a:bodyPr>
            <a:normAutofit fontScale="90000"/>
          </a:bodyPr>
          <a:lstStyle/>
          <a:p>
            <a:r>
              <a:rPr lang="fr-FR" dirty="0"/>
              <a:t>Origine anticyclonique</a:t>
            </a:r>
            <a:br>
              <a:rPr lang="fr-FR" dirty="0"/>
            </a:br>
            <a:endParaRPr lang="fr-FR" dirty="0"/>
          </a:p>
        </p:txBody>
      </p:sp>
      <p:sp>
        <p:nvSpPr>
          <p:cNvPr id="3" name="Rectangle 2"/>
          <p:cNvSpPr/>
          <p:nvPr/>
        </p:nvSpPr>
        <p:spPr>
          <a:xfrm>
            <a:off x="0" y="3733800"/>
            <a:ext cx="4724400" cy="2554545"/>
          </a:xfrm>
          <a:prstGeom prst="rect">
            <a:avLst/>
          </a:prstGeom>
        </p:spPr>
        <p:txBody>
          <a:bodyPr wrap="square">
            <a:spAutoFit/>
          </a:bodyPr>
          <a:lstStyle/>
          <a:p>
            <a:pPr algn="just"/>
            <a:r>
              <a:rPr lang="fr-FR" sz="2000" dirty="0"/>
              <a:t>L'anticyclone des Açores influence également la météorologie et la climatologie de l'extrême Nord de l'Afrique. Au nord-ouest, il dirige sur la côte occidentale du continent des courants d'air maritime : l'alizé atlantique. Il est en partie responsable de l’aridité de l’ouest du Sahara.</a:t>
            </a:r>
            <a:endParaRPr lang="fr-FR" sz="2000" dirty="0">
              <a:solidFill>
                <a:srgbClr val="000000"/>
              </a:solidFill>
            </a:endParaRPr>
          </a:p>
        </p:txBody>
      </p:sp>
      <p:pic>
        <p:nvPicPr>
          <p:cNvPr id="4" name="Image 3"/>
          <p:cNvPicPr>
            <a:picLocks noChangeAspect="1"/>
          </p:cNvPicPr>
          <p:nvPr/>
        </p:nvPicPr>
        <p:blipFill>
          <a:blip r:embed="rId3" cstate="print"/>
          <a:stretch>
            <a:fillRect/>
          </a:stretch>
        </p:blipFill>
        <p:spPr>
          <a:xfrm>
            <a:off x="4736895" y="4276031"/>
            <a:ext cx="4407106" cy="2507625"/>
          </a:xfrm>
          <a:prstGeom prst="rect">
            <a:avLst/>
          </a:prstGeom>
        </p:spPr>
      </p:pic>
      <p:sp>
        <p:nvSpPr>
          <p:cNvPr id="5" name="ZoneTexte 4"/>
          <p:cNvSpPr txBox="1"/>
          <p:nvPr/>
        </p:nvSpPr>
        <p:spPr>
          <a:xfrm>
            <a:off x="0" y="609600"/>
            <a:ext cx="9144000" cy="1107996"/>
          </a:xfrm>
          <a:prstGeom prst="rect">
            <a:avLst/>
          </a:prstGeom>
          <a:noFill/>
        </p:spPr>
        <p:txBody>
          <a:bodyPr wrap="square" rtlCol="0">
            <a:spAutoFit/>
          </a:bodyPr>
          <a:lstStyle/>
          <a:p>
            <a:pPr algn="just"/>
            <a:r>
              <a:rPr lang="fr-FR" sz="2200" dirty="0"/>
              <a:t>Dans les régions soumises à de hautes pressions (zones tropicales et subtropicales) l’air  descendant se réchauffe au niveau des basses altitudes et ne peut donc permettre la  condensation de la vapeur d’eau qu’il contient.</a:t>
            </a:r>
          </a:p>
        </p:txBody>
      </p:sp>
      <p:sp>
        <p:nvSpPr>
          <p:cNvPr id="6" name="ZoneTexte 5"/>
          <p:cNvSpPr txBox="1"/>
          <p:nvPr/>
        </p:nvSpPr>
        <p:spPr>
          <a:xfrm>
            <a:off x="0" y="2057400"/>
            <a:ext cx="4724401" cy="1323439"/>
          </a:xfrm>
          <a:prstGeom prst="rect">
            <a:avLst/>
          </a:prstGeom>
          <a:noFill/>
        </p:spPr>
        <p:txBody>
          <a:bodyPr wrap="square" rtlCol="0">
            <a:spAutoFit/>
          </a:bodyPr>
          <a:lstStyle/>
          <a:p>
            <a:pPr algn="just"/>
            <a:r>
              <a:rPr lang="fr-FR" sz="2000" dirty="0"/>
              <a:t>Cette cause de sécheresse affectent  les zones voisines  des tropiques/ Australie, Sahara, SW des USA et  le nord du Mexique. cales</a:t>
            </a:r>
          </a:p>
        </p:txBody>
      </p:sp>
    </p:spTree>
    <p:extLst>
      <p:ext uri="{BB962C8B-B14F-4D97-AF65-F5344CB8AC3E}">
        <p14:creationId xmlns:p14="http://schemas.microsoft.com/office/powerpoint/2010/main" val="2335362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rotWithShape="1">
          <a:blip r:embed="rId2"/>
          <a:srcRect l="7497" t="22542" r="8102"/>
          <a:stretch/>
        </p:blipFill>
        <p:spPr>
          <a:xfrm>
            <a:off x="762000" y="2500961"/>
            <a:ext cx="8382000" cy="3747439"/>
          </a:xfrm>
          <a:prstGeom prst="rect">
            <a:avLst/>
          </a:prstGeom>
        </p:spPr>
      </p:pic>
      <p:sp>
        <p:nvSpPr>
          <p:cNvPr id="2" name="Titre 1"/>
          <p:cNvSpPr>
            <a:spLocks noGrp="1"/>
          </p:cNvSpPr>
          <p:nvPr>
            <p:ph type="title"/>
          </p:nvPr>
        </p:nvSpPr>
        <p:spPr>
          <a:xfrm>
            <a:off x="0" y="0"/>
            <a:ext cx="8229600" cy="1143000"/>
          </a:xfrm>
        </p:spPr>
        <p:txBody>
          <a:bodyPr>
            <a:normAutofit fontScale="90000"/>
          </a:bodyPr>
          <a:lstStyle/>
          <a:p>
            <a:r>
              <a:rPr lang="fr-FR" dirty="0"/>
              <a:t>Position d’abri</a:t>
            </a:r>
            <a:br>
              <a:rPr lang="fr-FR" dirty="0"/>
            </a:br>
            <a:endParaRPr lang="fr-FR" dirty="0"/>
          </a:p>
        </p:txBody>
      </p:sp>
      <p:sp>
        <p:nvSpPr>
          <p:cNvPr id="7" name="Rectangle 6"/>
          <p:cNvSpPr/>
          <p:nvPr/>
        </p:nvSpPr>
        <p:spPr>
          <a:xfrm>
            <a:off x="-1" y="609600"/>
            <a:ext cx="9144001" cy="1631216"/>
          </a:xfrm>
          <a:prstGeom prst="rect">
            <a:avLst/>
          </a:prstGeom>
        </p:spPr>
        <p:txBody>
          <a:bodyPr wrap="square">
            <a:spAutoFit/>
          </a:bodyPr>
          <a:lstStyle/>
          <a:p>
            <a:pPr algn="just"/>
            <a:r>
              <a:rPr lang="fr-FR" sz="2000" dirty="0"/>
              <a:t>Le deuxième grand facteur de distribution des climats est l'altitude :</a:t>
            </a:r>
          </a:p>
          <a:p>
            <a:pPr algn="just"/>
            <a:endParaRPr lang="fr-FR" sz="2000" dirty="0"/>
          </a:p>
          <a:p>
            <a:pPr algn="just"/>
            <a:r>
              <a:rPr lang="fr-FR" sz="2000" dirty="0"/>
              <a:t>L'air qui doit traverser des montagnes côtières perd beaucoup de son humidité, ainsi quand il arrive sur les régions de l'intérieur, il est plus sec.</a:t>
            </a:r>
          </a:p>
          <a:p>
            <a:pPr algn="just"/>
            <a:endParaRPr lang="fr-FR" sz="2000" dirty="0"/>
          </a:p>
        </p:txBody>
      </p:sp>
      <p:sp>
        <p:nvSpPr>
          <p:cNvPr id="10" name="ZoneTexte 9"/>
          <p:cNvSpPr txBox="1"/>
          <p:nvPr/>
        </p:nvSpPr>
        <p:spPr>
          <a:xfrm>
            <a:off x="6436229" y="1796967"/>
            <a:ext cx="3040318" cy="923330"/>
          </a:xfrm>
          <a:prstGeom prst="rect">
            <a:avLst/>
          </a:prstGeom>
          <a:noFill/>
        </p:spPr>
        <p:txBody>
          <a:bodyPr wrap="square" rtlCol="0">
            <a:spAutoFit/>
          </a:bodyPr>
          <a:lstStyle/>
          <a:p>
            <a:r>
              <a:rPr lang="fr-FR" b="1" dirty="0"/>
              <a:t>Les zones à l’abri des influences océaniques  sont arides ou semi-arides</a:t>
            </a:r>
          </a:p>
        </p:txBody>
      </p:sp>
      <p:sp>
        <p:nvSpPr>
          <p:cNvPr id="11" name="Rectangle 10"/>
          <p:cNvSpPr/>
          <p:nvPr/>
        </p:nvSpPr>
        <p:spPr>
          <a:xfrm>
            <a:off x="2286000" y="2828836"/>
            <a:ext cx="4572000" cy="369332"/>
          </a:xfrm>
          <a:prstGeom prst="rect">
            <a:avLst/>
          </a:prstGeom>
        </p:spPr>
        <p:txBody>
          <a:bodyPr>
            <a:spAutoFit/>
          </a:bodyPr>
          <a:lstStyle/>
          <a:p>
            <a:endParaRPr lang="fr-FR" dirty="0"/>
          </a:p>
        </p:txBody>
      </p:sp>
      <p:sp>
        <p:nvSpPr>
          <p:cNvPr id="13" name="Flèche vers le bas 12"/>
          <p:cNvSpPr/>
          <p:nvPr/>
        </p:nvSpPr>
        <p:spPr>
          <a:xfrm>
            <a:off x="7050716" y="2640041"/>
            <a:ext cx="405891" cy="67275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0" y="6211669"/>
            <a:ext cx="9021251" cy="646331"/>
          </a:xfrm>
          <a:prstGeom prst="rect">
            <a:avLst/>
          </a:prstGeom>
        </p:spPr>
        <p:txBody>
          <a:bodyPr wrap="square">
            <a:spAutoFit/>
          </a:bodyPr>
          <a:lstStyle/>
          <a:p>
            <a:r>
              <a:rPr lang="fr-FR" b="1" dirty="0"/>
              <a:t>Déserts abrités de la pluie se produisent dans des endroits sous le vent des grandes chaînes de montagnes comme l'Himalaya, Sierra Nevada et des Andes.</a:t>
            </a:r>
          </a:p>
        </p:txBody>
      </p:sp>
    </p:spTree>
    <p:extLst>
      <p:ext uri="{BB962C8B-B14F-4D97-AF65-F5344CB8AC3E}">
        <p14:creationId xmlns:p14="http://schemas.microsoft.com/office/powerpoint/2010/main" val="2947993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1865" y="88901"/>
            <a:ext cx="8229600" cy="596899"/>
          </a:xfrm>
        </p:spPr>
        <p:txBody>
          <a:bodyPr>
            <a:normAutofit fontScale="90000"/>
          </a:bodyPr>
          <a:lstStyle/>
          <a:p>
            <a:r>
              <a:rPr lang="fr-FR" dirty="0"/>
              <a:t>Position littorale</a:t>
            </a:r>
          </a:p>
        </p:txBody>
      </p:sp>
      <p:sp>
        <p:nvSpPr>
          <p:cNvPr id="3" name="ZoneTexte 2"/>
          <p:cNvSpPr txBox="1"/>
          <p:nvPr/>
        </p:nvSpPr>
        <p:spPr>
          <a:xfrm>
            <a:off x="0" y="609600"/>
            <a:ext cx="9144000" cy="1323439"/>
          </a:xfrm>
          <a:prstGeom prst="rect">
            <a:avLst/>
          </a:prstGeom>
          <a:noFill/>
        </p:spPr>
        <p:txBody>
          <a:bodyPr wrap="square" rtlCol="0">
            <a:spAutoFit/>
          </a:bodyPr>
          <a:lstStyle/>
          <a:p>
            <a:pPr algn="just"/>
            <a:r>
              <a:rPr lang="fr-FR" sz="2000" dirty="0"/>
              <a:t>Lorsque la côte  est longée par un courant froid, celui-ci crée une situation défavorable aux précipitations . L’air qui se refroidie au contact de ce courant tend à stagner à basse altitude. Il se crée alors une situation semblable avec les régions anticycloniques.</a:t>
            </a:r>
          </a:p>
        </p:txBody>
      </p:sp>
      <p:sp>
        <p:nvSpPr>
          <p:cNvPr id="4" name="ZoneTexte 3"/>
          <p:cNvSpPr txBox="1"/>
          <p:nvPr/>
        </p:nvSpPr>
        <p:spPr>
          <a:xfrm>
            <a:off x="0" y="1841242"/>
            <a:ext cx="3604739" cy="4708981"/>
          </a:xfrm>
          <a:prstGeom prst="rect">
            <a:avLst/>
          </a:prstGeom>
          <a:noFill/>
        </p:spPr>
        <p:txBody>
          <a:bodyPr wrap="square" rtlCol="0">
            <a:spAutoFit/>
          </a:bodyPr>
          <a:lstStyle/>
          <a:p>
            <a:pPr algn="just"/>
            <a:r>
              <a:rPr lang="fr-FR" sz="2000" dirty="0"/>
              <a:t>Cette situation est présente le long de la côte du Pérou et du Chili. Trois facteurs favorisent  cette situation:</a:t>
            </a:r>
          </a:p>
          <a:p>
            <a:pPr algn="just"/>
            <a:r>
              <a:rPr lang="fr-FR" sz="2000" dirty="0"/>
              <a:t> - présence d’un courant froid et constant (courant de </a:t>
            </a:r>
            <a:r>
              <a:rPr lang="fr-FR" sz="2000" dirty="0" err="1"/>
              <a:t>humboldt</a:t>
            </a:r>
            <a:r>
              <a:rPr lang="fr-FR" sz="2000" dirty="0"/>
              <a:t>),</a:t>
            </a:r>
          </a:p>
          <a:p>
            <a:pPr marL="285750" indent="-285750" algn="just">
              <a:buFontTx/>
              <a:buChar char="-"/>
            </a:pPr>
            <a:r>
              <a:rPr lang="fr-FR" sz="2000" dirty="0"/>
              <a:t>Présence d’une chaine de montagnes « les Andes » massives et élevées longeant le littoral et qui cloisonne la circulation à basse altitude.</a:t>
            </a:r>
          </a:p>
          <a:p>
            <a:pPr algn="just"/>
            <a:r>
              <a:rPr lang="fr-FR" sz="2000" dirty="0"/>
              <a:t>- présence d’un anticyclone zonal, tropical, sur l’océan pacifique  par des latitudes 30° et 40°</a:t>
            </a:r>
          </a:p>
        </p:txBody>
      </p:sp>
      <p:pic>
        <p:nvPicPr>
          <p:cNvPr id="5" name="Image 4"/>
          <p:cNvPicPr>
            <a:picLocks noChangeAspect="1"/>
          </p:cNvPicPr>
          <p:nvPr/>
        </p:nvPicPr>
        <p:blipFill>
          <a:blip r:embed="rId2"/>
          <a:stretch>
            <a:fillRect/>
          </a:stretch>
        </p:blipFill>
        <p:spPr>
          <a:xfrm>
            <a:off x="3626831" y="1728412"/>
            <a:ext cx="5517170" cy="5129587"/>
          </a:xfrm>
          <a:prstGeom prst="rect">
            <a:avLst/>
          </a:prstGeom>
        </p:spPr>
      </p:pic>
    </p:spTree>
    <p:extLst>
      <p:ext uri="{BB962C8B-B14F-4D97-AF65-F5344CB8AC3E}">
        <p14:creationId xmlns:p14="http://schemas.microsoft.com/office/powerpoint/2010/main" val="259114472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2385</Words>
  <Application>Microsoft Office PowerPoint</Application>
  <PresentationFormat>Affichage à l'écran (4:3)</PresentationFormat>
  <Paragraphs>231</Paragraphs>
  <Slides>50</Slides>
  <Notes>8</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50</vt:i4>
      </vt:variant>
    </vt:vector>
  </HeadingPairs>
  <TitlesOfParts>
    <vt:vector size="61" baseType="lpstr">
      <vt:lpstr>Adobe Caslon Pro Bold</vt:lpstr>
      <vt:lpstr>Arial</vt:lpstr>
      <vt:lpstr>Arial Unicode MS</vt:lpstr>
      <vt:lpstr>Calibri</vt:lpstr>
      <vt:lpstr>Comic Sans MS</vt:lpstr>
      <vt:lpstr>Cooper Std Black</vt:lpstr>
      <vt:lpstr>Tahoma</vt:lpstr>
      <vt:lpstr>Times</vt:lpstr>
      <vt:lpstr>Times New Roman</vt:lpstr>
      <vt:lpstr>Wingdings</vt:lpstr>
      <vt:lpstr>Thème Office</vt:lpstr>
      <vt:lpstr>Chapitre:5. Reliefs arides et processus éoliens</vt:lpstr>
      <vt:lpstr> Domaine Xérique</vt:lpstr>
      <vt:lpstr>Le domaine xérique</vt:lpstr>
      <vt:lpstr>Présentation PowerPoint</vt:lpstr>
      <vt:lpstr>Présentation PowerPoint</vt:lpstr>
      <vt:lpstr>Origines de la sécheresse</vt:lpstr>
      <vt:lpstr>Origine anticyclonique </vt:lpstr>
      <vt:lpstr>Position d’abri </vt:lpstr>
      <vt:lpstr>Position littorale</vt:lpstr>
      <vt:lpstr>Présentation PowerPoint</vt:lpstr>
      <vt:lpstr>Distribution des Régions Arides et Semi-arides</vt:lpstr>
      <vt:lpstr>Présentation PowerPoint</vt:lpstr>
      <vt:lpstr>LES PARTICULARITÉS DE LA MORPHOGÉNÈSE DÉSERTIQUES</vt:lpstr>
      <vt:lpstr>Présentation PowerPoint</vt:lpstr>
      <vt:lpstr>Nil : un écoulement exotique</vt:lpstr>
      <vt:lpstr>Présentation PowerPoint</vt:lpstr>
      <vt:lpstr>Présentation PowerPoint</vt:lpstr>
      <vt:lpstr>Présentation PowerPoint</vt:lpstr>
      <vt:lpstr>ÉROSION ÉOLIENNE </vt:lpstr>
      <vt:lpstr>Présentation PowerPoint</vt:lpstr>
      <vt:lpstr>LES REGS</vt:lpstr>
      <vt:lpstr>Reliefs structuraux : </vt:lpstr>
      <vt:lpstr>Reliefs structuraux : </vt:lpstr>
      <vt:lpstr>Reliefs structuraux : </vt:lpstr>
      <vt:lpstr>Gara</vt:lpstr>
      <vt:lpstr>Présentation PowerPoint</vt:lpstr>
      <vt:lpstr> Reliefs structuraux : </vt:lpstr>
      <vt:lpstr>LES SEBKHAS</vt:lpstr>
      <vt:lpstr>Localisation des chotts</vt:lpstr>
      <vt:lpstr>Présentation PowerPoint</vt:lpstr>
      <vt:lpstr> Reliefs non structuraux : </vt:lpstr>
      <vt:lpstr>Reliefs non structuraux : </vt:lpstr>
      <vt:lpstr>Présentation PowerPoint</vt:lpstr>
      <vt:lpstr>Modelés et processus d’accumulation</vt:lpstr>
      <vt:lpstr>Modes de transport des sédiments éoliens</vt:lpstr>
      <vt:lpstr>Présentation PowerPoint</vt:lpstr>
      <vt:lpstr>Présentation PowerPoint</vt:lpstr>
      <vt:lpstr>Présentation PowerPoint</vt:lpstr>
      <vt:lpstr>Présentation PowerPoint</vt:lpstr>
      <vt:lpstr>Dépôts de vent </vt:lpstr>
      <vt:lpstr>Classification des dunes</vt:lpstr>
      <vt:lpstr>Classification morphodynamique </vt:lpstr>
      <vt:lpstr>Classification morphologique</vt:lpstr>
      <vt:lpstr>Nebka</vt:lpstr>
      <vt:lpstr>Barkhanes</vt:lpstr>
      <vt:lpstr>Dunes étoiles</vt:lpstr>
      <vt:lpstr>Dunes transverses</vt:lpstr>
      <vt:lpstr>Dunes paraboliques</vt:lpstr>
      <vt:lpstr>Dunes Longitudinales  </vt:lpstr>
      <vt:lpstr>Dépôts de Loess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Chapitre:5. Reliefs arides et processus éoliens</dc:title>
  <dc:creator>saci</dc:creator>
  <cp:lastModifiedBy>IFTA</cp:lastModifiedBy>
  <cp:revision>1</cp:revision>
  <dcterms:created xsi:type="dcterms:W3CDTF">2020-04-17T16:45:08Z</dcterms:created>
  <dcterms:modified xsi:type="dcterms:W3CDTF">2022-10-01T09:23:09Z</dcterms:modified>
</cp:coreProperties>
</file>